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02"/>
  </p:notesMasterIdLst>
  <p:sldIdLst>
    <p:sldId id="256" r:id="rId83"/>
    <p:sldId id="257" r:id="rId84"/>
    <p:sldId id="258" r:id="rId85"/>
    <p:sldId id="259" r:id="rId86"/>
    <p:sldId id="260" r:id="rId87"/>
    <p:sldId id="261" r:id="rId88"/>
    <p:sldId id="262" r:id="rId89"/>
    <p:sldId id="263" r:id="rId90"/>
    <p:sldId id="264" r:id="rId91"/>
    <p:sldId id="265" r:id="rId92"/>
    <p:sldId id="266" r:id="rId93"/>
    <p:sldId id="267" r:id="rId94"/>
    <p:sldId id="268" r:id="rId95"/>
    <p:sldId id="269" r:id="rId96"/>
    <p:sldId id="270" r:id="rId97"/>
    <p:sldId id="271" r:id="rId98"/>
    <p:sldId id="272" r:id="rId99"/>
    <p:sldId id="273" r:id="rId100"/>
    <p:sldId id="274" r:id="rId101"/>
  </p:sldIdLst>
  <p:sldSz cx="18288000" cy="10287000"/>
  <p:notesSz cx="6858000" cy="9144000"/>
  <p:embeddedFontLst>
    <p:embeddedFont>
      <p:font typeface="PT Sans" charset="1" panose="020B0503020203020204"/>
      <p:regular r:id="rId6"/>
    </p:embeddedFont>
    <p:embeddedFont>
      <p:font typeface="PT Sans Bold" charset="1" panose="020B0703020203020204"/>
      <p:regular r:id="rId7"/>
    </p:embeddedFont>
    <p:embeddedFont>
      <p:font typeface="PT Sans Italics" charset="1" panose="020B0503020203090204"/>
      <p:regular r:id="rId8"/>
    </p:embeddedFont>
    <p:embeddedFont>
      <p:font typeface="PT Sans Bold Italics" charset="1" panose="020B07030202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Lilita One" charset="1" panose="02000000000000000000"/>
      <p:regular r:id="rId14"/>
    </p:embeddedFont>
    <p:embeddedFont>
      <p:font typeface="Horizon" charset="1" panose="02000500000000000000"/>
      <p:regular r:id="rId15"/>
    </p:embeddedFont>
    <p:embeddedFont>
      <p:font typeface="TT Backwards" charset="1" panose="02000506040000020004"/>
      <p:regular r:id="rId16"/>
    </p:embeddedFont>
    <p:embeddedFont>
      <p:font typeface="TT Backwards Bold" charset="1" panose="02000806040000020004"/>
      <p:regular r:id="rId17"/>
    </p:embeddedFont>
    <p:embeddedFont>
      <p:font typeface="Calibri (MS)" charset="1" panose="020F0502020204030204"/>
      <p:regular r:id="rId18"/>
    </p:embeddedFont>
    <p:embeddedFont>
      <p:font typeface="Calibri (MS) Bold" charset="1" panose="020F0702030404030204"/>
      <p:regular r:id="rId19"/>
    </p:embeddedFont>
    <p:embeddedFont>
      <p:font typeface="Calibri (MS) Italics" charset="1" panose="020F05020202040A0204"/>
      <p:regular r:id="rId20"/>
    </p:embeddedFont>
    <p:embeddedFont>
      <p:font typeface="Calibri (MS) Bold Italics" charset="1" panose="020F07020304040A0204"/>
      <p:regular r:id="rId21"/>
    </p:embeddedFont>
    <p:embeddedFont>
      <p:font typeface="Calibri (MS) Light" charset="1" panose="020F0302020204030204"/>
      <p:regular r:id="rId22"/>
    </p:embeddedFont>
    <p:embeddedFont>
      <p:font typeface="Calibri (MS) Light Italics" charset="1" panose="020F0302020204030204"/>
      <p:regular r:id="rId23"/>
    </p:embeddedFont>
    <p:embeddedFont>
      <p:font typeface="Arial" charset="1" panose="020B0502020202020204"/>
      <p:regular r:id="rId24"/>
    </p:embeddedFont>
    <p:embeddedFont>
      <p:font typeface="Arial Bold" charset="1" panose="020B0802020202020204"/>
      <p:regular r:id="rId25"/>
    </p:embeddedFont>
    <p:embeddedFont>
      <p:font typeface="Arial Italics" charset="1" panose="020B0502020202090204"/>
      <p:regular r:id="rId26"/>
    </p:embeddedFont>
    <p:embeddedFont>
      <p:font typeface="Arial Bold Italics" charset="1" panose="020B0802020202090204"/>
      <p:regular r:id="rId27"/>
    </p:embeddedFont>
    <p:embeddedFont>
      <p:font typeface="Mardoto" charset="1" panose="00000500000000000000"/>
      <p:regular r:id="rId28"/>
    </p:embeddedFont>
    <p:embeddedFont>
      <p:font typeface="Mardoto Bold" charset="1" panose="00000800000000000000"/>
      <p:regular r:id="rId29"/>
    </p:embeddedFont>
    <p:embeddedFont>
      <p:font typeface="Mardoto Italics" charset="1" panose="00000500000000000000"/>
      <p:regular r:id="rId30"/>
    </p:embeddedFont>
    <p:embeddedFont>
      <p:font typeface="Mardoto Bold Italics" charset="1" panose="00000800000000000000"/>
      <p:regular r:id="rId31"/>
    </p:embeddedFont>
    <p:embeddedFont>
      <p:font typeface="Mardoto Thin" charset="1" panose="00000300000000000000"/>
      <p:regular r:id="rId32"/>
    </p:embeddedFont>
    <p:embeddedFont>
      <p:font typeface="Mardoto Thin Italics" charset="1" panose="00000300000000000000"/>
      <p:regular r:id="rId33"/>
    </p:embeddedFont>
    <p:embeddedFont>
      <p:font typeface="Mardoto Light" charset="1" panose="00000500000000000000"/>
      <p:regular r:id="rId34"/>
    </p:embeddedFont>
    <p:embeddedFont>
      <p:font typeface="Mardoto Light Italics" charset="1" panose="00000400000000000000"/>
      <p:regular r:id="rId35"/>
    </p:embeddedFont>
    <p:embeddedFont>
      <p:font typeface="Mardoto Medium" charset="1" panose="00000600000000000000"/>
      <p:regular r:id="rId36"/>
    </p:embeddedFont>
    <p:embeddedFont>
      <p:font typeface="Mardoto Medium Italics" charset="1" panose="00000600000000000000"/>
      <p:regular r:id="rId37"/>
    </p:embeddedFont>
    <p:embeddedFont>
      <p:font typeface="Mardoto Heavy" charset="1" panose="00000A00000000000000"/>
      <p:regular r:id="rId38"/>
    </p:embeddedFont>
    <p:embeddedFont>
      <p:font typeface="Mardoto Heavy Italics" charset="1" panose="00000A00000000000000"/>
      <p:regular r:id="rId39"/>
    </p:embeddedFont>
    <p:embeddedFont>
      <p:font typeface="Canva Sans" charset="1" panose="020B0503030501040103"/>
      <p:regular r:id="rId40"/>
    </p:embeddedFont>
    <p:embeddedFont>
      <p:font typeface="Canva Sans Bold" charset="1" panose="020B0803030501040103"/>
      <p:regular r:id="rId41"/>
    </p:embeddedFont>
    <p:embeddedFont>
      <p:font typeface="Canva Sans Italics" charset="1" panose="020B0503030501040103"/>
      <p:regular r:id="rId42"/>
    </p:embeddedFont>
    <p:embeddedFont>
      <p:font typeface="Canva Sans Bold Italics" charset="1" panose="020B0803030501040103"/>
      <p:regular r:id="rId43"/>
    </p:embeddedFont>
    <p:embeddedFont>
      <p:font typeface="Canva Sans Medium" charset="1" panose="020B0603030501040103"/>
      <p:regular r:id="rId44"/>
    </p:embeddedFont>
    <p:embeddedFont>
      <p:font typeface="Canva Sans Medium Italics" charset="1" panose="020B0603030501040103"/>
      <p:regular r:id="rId45"/>
    </p:embeddedFont>
    <p:embeddedFont>
      <p:font typeface="Agrandir" charset="1" panose="00000500000000000000"/>
      <p:regular r:id="rId46"/>
    </p:embeddedFont>
    <p:embeddedFont>
      <p:font typeface="Agrandir Bold" charset="1" panose="00000800000000000000"/>
      <p:regular r:id="rId47"/>
    </p:embeddedFont>
    <p:embeddedFont>
      <p:font typeface="Agrandir Italics" charset="1" panose="00000500000000000000"/>
      <p:regular r:id="rId48"/>
    </p:embeddedFont>
    <p:embeddedFont>
      <p:font typeface="Agrandir Bold Italics" charset="1" panose="00000800000000000000"/>
      <p:regular r:id="rId49"/>
    </p:embeddedFont>
    <p:embeddedFont>
      <p:font typeface="Agrandir Thin" charset="1" panose="00000200000000000000"/>
      <p:regular r:id="rId50"/>
    </p:embeddedFont>
    <p:embeddedFont>
      <p:font typeface="Agrandir Thin Italics" charset="1" panose="00000200000000000000"/>
      <p:regular r:id="rId51"/>
    </p:embeddedFont>
    <p:embeddedFont>
      <p:font typeface="Agrandir Medium" charset="1" panose="00000600000000000000"/>
      <p:regular r:id="rId52"/>
    </p:embeddedFont>
    <p:embeddedFont>
      <p:font typeface="Agrandir Medium Italics" charset="1" panose="00000600000000000000"/>
      <p:regular r:id="rId53"/>
    </p:embeddedFont>
    <p:embeddedFont>
      <p:font typeface="Agrandir Ultra-Bold" charset="1" panose="00000A00000000000000"/>
      <p:regular r:id="rId54"/>
    </p:embeddedFont>
    <p:embeddedFont>
      <p:font typeface="Agrandir Ultra-Bold Italics" charset="1" panose="00000A00000000000000"/>
      <p:regular r:id="rId55"/>
    </p:embeddedFont>
    <p:embeddedFont>
      <p:font typeface="Agrandir Heavy" charset="1" panose="00000900000000000000"/>
      <p:regular r:id="rId56"/>
    </p:embeddedFont>
    <p:embeddedFont>
      <p:font typeface="Agrandir Heavy Italics" charset="1" panose="00000900000000000000"/>
      <p:regular r:id="rId57"/>
    </p:embeddedFont>
    <p:embeddedFont>
      <p:font typeface="Now" charset="1" panose="00000500000000000000"/>
      <p:regular r:id="rId58"/>
    </p:embeddedFont>
    <p:embeddedFont>
      <p:font typeface="Now Bold" charset="1" panose="00000800000000000000"/>
      <p:regular r:id="rId59"/>
    </p:embeddedFont>
    <p:embeddedFont>
      <p:font typeface="Now Thin" charset="1" panose="00000300000000000000"/>
      <p:regular r:id="rId60"/>
    </p:embeddedFont>
    <p:embeddedFont>
      <p:font typeface="Now Light" charset="1" panose="00000400000000000000"/>
      <p:regular r:id="rId61"/>
    </p:embeddedFont>
    <p:embeddedFont>
      <p:font typeface="Now Medium" charset="1" panose="00000600000000000000"/>
      <p:regular r:id="rId62"/>
    </p:embeddedFont>
    <p:embeddedFont>
      <p:font typeface="Now Heavy" charset="1" panose="00000A00000000000000"/>
      <p:regular r:id="rId63"/>
    </p:embeddedFont>
    <p:embeddedFont>
      <p:font typeface="Open Sans" charset="1" panose="00000000000000000000"/>
      <p:regular r:id="rId64"/>
    </p:embeddedFont>
    <p:embeddedFont>
      <p:font typeface="Open Sans Bold" charset="1" panose="00000000000000000000"/>
      <p:regular r:id="rId65"/>
    </p:embeddedFont>
    <p:embeddedFont>
      <p:font typeface="Open Sans Italics" charset="1" panose="00000000000000000000"/>
      <p:regular r:id="rId66"/>
    </p:embeddedFont>
    <p:embeddedFont>
      <p:font typeface="Open Sans Bold Italics" charset="1" panose="00000000000000000000"/>
      <p:regular r:id="rId67"/>
    </p:embeddedFont>
    <p:embeddedFont>
      <p:font typeface="Open Sans Light" charset="1" panose="00000000000000000000"/>
      <p:regular r:id="rId68"/>
    </p:embeddedFont>
    <p:embeddedFont>
      <p:font typeface="Open Sans Light Italics" charset="1" panose="00000000000000000000"/>
      <p:regular r:id="rId69"/>
    </p:embeddedFont>
    <p:embeddedFont>
      <p:font typeface="Open Sans Medium" charset="1" panose="00000000000000000000"/>
      <p:regular r:id="rId70"/>
    </p:embeddedFont>
    <p:embeddedFont>
      <p:font typeface="Open Sans Medium Italics" charset="1" panose="00000000000000000000"/>
      <p:regular r:id="rId71"/>
    </p:embeddedFont>
    <p:embeddedFont>
      <p:font typeface="Open Sans Semi-Bold" charset="1" panose="00000000000000000000"/>
      <p:regular r:id="rId72"/>
    </p:embeddedFont>
    <p:embeddedFont>
      <p:font typeface="Open Sans Semi-Bold Italics" charset="1" panose="00000000000000000000"/>
      <p:regular r:id="rId73"/>
    </p:embeddedFont>
    <p:embeddedFont>
      <p:font typeface="Open Sans Ultra-Bold" charset="1" panose="00000000000000000000"/>
      <p:regular r:id="rId74"/>
    </p:embeddedFont>
    <p:embeddedFont>
      <p:font typeface="Open Sans Ultra-Bold Italics" charset="1" panose="00000000000000000000"/>
      <p:regular r:id="rId75"/>
    </p:embeddedFont>
    <p:embeddedFont>
      <p:font typeface="Dosis" charset="1" panose="02010503020202060003"/>
      <p:regular r:id="rId76"/>
    </p:embeddedFont>
    <p:embeddedFont>
      <p:font typeface="Dosis Bold" charset="1" panose="02010803020202060003"/>
      <p:regular r:id="rId77"/>
    </p:embeddedFont>
    <p:embeddedFont>
      <p:font typeface="Dosis Extra-Light" charset="1" panose="02010203020202060003"/>
      <p:regular r:id="rId78"/>
    </p:embeddedFont>
    <p:embeddedFont>
      <p:font typeface="Dosis Light" charset="1" panose="02010803020202060003"/>
      <p:regular r:id="rId79"/>
    </p:embeddedFont>
    <p:embeddedFont>
      <p:font typeface="Dosis Medium" charset="1" panose="02010603020202060003"/>
      <p:regular r:id="rId80"/>
    </p:embeddedFont>
    <p:embeddedFont>
      <p:font typeface="Dosis Semi-Bold" charset="1" panose="02010703020202060003"/>
      <p:regular r:id="rId81"/>
    </p:embeddedFont>
    <p:embeddedFont>
      <p:font typeface="Dosis Ultra-Bold" charset="1" panose="02010903020202060003"/>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18.xml" Type="http://schemas.openxmlformats.org/officeDocument/2006/relationships/slide"/><Relationship Id="rId101" Target="slides/slide19.xml" Type="http://schemas.openxmlformats.org/officeDocument/2006/relationships/slide"/><Relationship Id="rId102" Target="notesMasters/notesMaster1.xml" Type="http://schemas.openxmlformats.org/officeDocument/2006/relationships/notesMaster"/><Relationship Id="rId103" Target="theme/theme2.xml" Type="http://schemas.openxmlformats.org/officeDocument/2006/relationships/theme"/><Relationship Id="rId104" Target="notesSlides/notesSlide1.xml" Type="http://schemas.openxmlformats.org/officeDocument/2006/relationships/notesSlide"/><Relationship Id="rId105" Target="notesSlides/notesSlide2.xml" Type="http://schemas.openxmlformats.org/officeDocument/2006/relationships/notesSlide"/><Relationship Id="rId106" Target="notesSlides/notesSlide3.xml" Type="http://schemas.openxmlformats.org/officeDocument/2006/relationships/notesSlide"/><Relationship Id="rId107" Target="notesSlides/notesSlide4.xml" Type="http://schemas.openxmlformats.org/officeDocument/2006/relationships/notesSlide"/><Relationship Id="rId108" Target="notesSlides/notesSlide5.xml" Type="http://schemas.openxmlformats.org/officeDocument/2006/relationships/notesSlide"/><Relationship Id="rId109" Target="notesSlides/notesSlide6.xml" Type="http://schemas.openxmlformats.org/officeDocument/2006/relationships/notesSlide"/><Relationship Id="rId11" Target="fonts/font11.fntdata" Type="http://schemas.openxmlformats.org/officeDocument/2006/relationships/font"/><Relationship Id="rId110" Target="notesSlides/notesSlide7.xml" Type="http://schemas.openxmlformats.org/officeDocument/2006/relationships/notesSlide"/><Relationship Id="rId111" Target="notesSlides/notesSlide8.xml" Type="http://schemas.openxmlformats.org/officeDocument/2006/relationships/note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slides/slide1.xml" Type="http://schemas.openxmlformats.org/officeDocument/2006/relationships/slide"/><Relationship Id="rId84" Target="slides/slide2.xml" Type="http://schemas.openxmlformats.org/officeDocument/2006/relationships/slide"/><Relationship Id="rId85" Target="slides/slide3.xml" Type="http://schemas.openxmlformats.org/officeDocument/2006/relationships/slide"/><Relationship Id="rId86" Target="slides/slide4.xml" Type="http://schemas.openxmlformats.org/officeDocument/2006/relationships/slide"/><Relationship Id="rId87" Target="slides/slide5.xml" Type="http://schemas.openxmlformats.org/officeDocument/2006/relationships/slide"/><Relationship Id="rId88" Target="slides/slide6.xml" Type="http://schemas.openxmlformats.org/officeDocument/2006/relationships/slide"/><Relationship Id="rId89" Target="slides/slide7.xml" Type="http://schemas.openxmlformats.org/officeDocument/2006/relationships/slide"/><Relationship Id="rId9" Target="fonts/font9.fntdata" Type="http://schemas.openxmlformats.org/officeDocument/2006/relationships/font"/><Relationship Id="rId90" Target="slides/slide8.xml" Type="http://schemas.openxmlformats.org/officeDocument/2006/relationships/slide"/><Relationship Id="rId91" Target="slides/slide9.xml" Type="http://schemas.openxmlformats.org/officeDocument/2006/relationships/slide"/><Relationship Id="rId92" Target="slides/slide10.xml" Type="http://schemas.openxmlformats.org/officeDocument/2006/relationships/slide"/><Relationship Id="rId93" Target="slides/slide11.xml" Type="http://schemas.openxmlformats.org/officeDocument/2006/relationships/slide"/><Relationship Id="rId94" Target="slides/slide12.xml" Type="http://schemas.openxmlformats.org/officeDocument/2006/relationships/slide"/><Relationship Id="rId95" Target="slides/slide13.xml" Type="http://schemas.openxmlformats.org/officeDocument/2006/relationships/slide"/><Relationship Id="rId96" Target="slides/slide14.xml" Type="http://schemas.openxmlformats.org/officeDocument/2006/relationships/slide"/><Relationship Id="rId97" Target="slides/slide15.xml" Type="http://schemas.openxmlformats.org/officeDocument/2006/relationships/slide"/><Relationship Id="rId98" Target="slides/slide16.xml" Type="http://schemas.openxmlformats.org/officeDocument/2006/relationships/slide"/><Relationship Id="rId99" Target="slides/slide17.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 copyright law provides copyright owners with the following exclusive rights:</a:t>
            </a:r>
          </a:p>
          <a:p>
            <a:r>
              <a:rPr lang="en-US"/>
              <a:t/>
            </a:r>
          </a:p>
          <a:p>
            <a:r>
              <a:rPr lang="en-US"/>
              <a:t>Reproduce the work in copies or phonorecords.</a:t>
            </a:r>
          </a:p>
          <a:p>
            <a:r>
              <a:rPr lang="en-US"/>
              <a:t>Prepare derivative works based upon the work.</a:t>
            </a:r>
          </a:p>
          <a:p>
            <a:r>
              <a:rPr lang="en-US"/>
              <a:t>Distribute copies or phonorecords of the work to the public by sale or other transfer of ownership or by rental, lease, or lending.</a:t>
            </a:r>
          </a:p>
          <a:p>
            <a:r>
              <a:rPr lang="en-US"/>
              <a:t>Perform the work publicly if it is a literary, musical, dramatic, or choreographic work; a pantomime; or a motion picture or other audiovisual work.</a:t>
            </a:r>
          </a:p>
          <a:p>
            <a:r>
              <a:rPr lang="en-US"/>
              <a:t>Display the work publicly if it is a literary, musical, dramatic, or choreographic work; a pantomime; or a pictorial, graphic, or sculptural work. This right also applies to the individual images of a motion picture or other audiovisual work.</a:t>
            </a:r>
          </a:p>
          <a:p>
            <a:r>
              <a:rPr lang="en-US"/>
              <a:t>Perform the work publicly by means of a digital audio transmission if the work is a sound recording.</a:t>
            </a:r>
          </a:p>
          <a:p>
            <a:r>
              <a:rPr lang="en-US"/>
              <a:t>Copyright also provides the owner of copyright the right to authorize others to exercise these exclusive rights, subject to certain statutory limitations.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 copyright law provides copyright owners with the following exclusive rights:</a:t>
            </a:r>
          </a:p>
          <a:p>
            <a:r>
              <a:rPr lang="en-US"/>
              <a:t/>
            </a:r>
          </a:p>
          <a:p>
            <a:r>
              <a:rPr lang="en-US"/>
              <a:t>Reproduce the work in copies or phonorecords.</a:t>
            </a:r>
          </a:p>
          <a:p>
            <a:r>
              <a:rPr lang="en-US"/>
              <a:t>Prepare derivative works based upon the work.</a:t>
            </a:r>
          </a:p>
          <a:p>
            <a:r>
              <a:rPr lang="en-US"/>
              <a:t>Distribute copies or phonorecords of the work to the public by sale or other transfer of ownership or by rental, lease, or lending.</a:t>
            </a:r>
          </a:p>
          <a:p>
            <a:r>
              <a:rPr lang="en-US"/>
              <a:t>Perform the work publicly if it is a literary, musical, dramatic, or choreographic work; a pantomime; or a motion picture or other audiovisual work.</a:t>
            </a:r>
          </a:p>
          <a:p>
            <a:r>
              <a:rPr lang="en-US"/>
              <a:t>Display the work publicly if it is a literary, musical, dramatic, or choreographic work; a pantomime; or a pictorial, graphic, or sculptural work. This right also applies to the individual images of a motion picture or other audiovisual work.</a:t>
            </a:r>
          </a:p>
          <a:p>
            <a:r>
              <a:rPr lang="en-US"/>
              <a:t>Perform the work publicly by means of a digital audio transmission if the work is a sound recording.</a:t>
            </a:r>
          </a:p>
          <a:p>
            <a:r>
              <a:rPr lang="en-US"/>
              <a:t>Copyright also provides the owner of copyright the right to authorize others to exercise these exclusive rights, subject to certain statutory limitations.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State resources, .org</a:t>
            </a:r>
          </a:p>
          <a:p>
            <a:r>
              <a:rPr lang="en-US"/>
              <a:t>•	Educational resources .edu</a:t>
            </a:r>
          </a:p>
          <a:p>
            <a:r>
              <a:rPr lang="en-US"/>
              <a:t>•	Library research</a:t>
            </a:r>
          </a:p>
          <a:p>
            <a:r>
              <a:rPr lang="en-US"/>
              <a:t>•	Scholarly articles </a:t>
            </a:r>
          </a:p>
          <a:p>
            <a:r>
              <a:rPr lang="en-US"/>
              <a:t>o	Goal less than 10 years</a:t>
            </a:r>
          </a:p>
          <a:p>
            <a:r>
              <a:rPr lang="en-US"/>
              <a:t>o	How to read</a:t>
            </a:r>
          </a:p>
          <a:p>
            <a:r>
              <a:rPr lang="en-US"/>
              <a:t>o	How to find</a:t>
            </a:r>
          </a:p>
          <a:p>
            <a:r>
              <a:rPr lang="en-US"/>
              <a:t>•	Reputable websites/articles</a:t>
            </a:r>
          </a:p>
          <a:p>
            <a:r>
              <a:rPr lang="en-US"/>
              <a:t>o	5-10 years</a:t>
            </a:r>
          </a:p>
          <a:p>
            <a:r>
              <a:rPr lang="en-US"/>
              <a:t>•	How to site materials in e-Learning</a:t>
            </a:r>
          </a:p>
          <a:p>
            <a:r>
              <a:rPr lang="en-US"/>
              <a:t>o	APA </a:t>
            </a:r>
          </a:p>
          <a:p>
            <a:r>
              <a:rPr lang="en-US"/>
              <a:t>•	Copyright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https://elearningindustry.com/the-future-of-elearning-emerging-technologies-and-trends-to-watch.</a:t>
            </a:r>
          </a:p>
          <a:p>
            <a:r>
              <a:rPr lang="en-US"/>
              <a:t/>
            </a:r>
          </a:p>
          <a:p>
            <a:r>
              <a:rPr lang="en-US"/>
              <a:t/>
            </a:r>
          </a:p>
          <a:p>
            <a:r>
              <a:rPr lang="en-US"/>
              <a:t>With the covid-19 outbreak, online learning came into the spotlight. The inaccessibility of traditional classrooms exposed the students to online learning and some of its demerits. Any crowd-engaging events or activities were banned to avoid spreading covid, and the lockdown forced everyone to enroll in online learning.</a:t>
            </a:r>
          </a:p>
          <a:p>
            <a:r>
              <a:rPr lang="en-US"/>
              <a:t>The Pandemic introduced us to the significant role of technology and eLearning in modern lives. It also opened the doors of technology-driven future education, and eLearning is now the only way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nstructional design models and theories have different but complementary roles in education and training. Models are like blueprints. They are practical, step-by-step guides for creating learning materials. They outline stages like analysis, design, development, implementation, and evaluation. For instance, ADDIE is a popular model that helps practitioners create effective learning content. Theories, on the other hand, explain why people learn and provide insights into designing instruction. They are based on psychology, cognitive science, and behavior. For example, Andragogy focuses on the unique characteristics and motivations of adult learners. In short, models are practical tools that show how to design, while theories explain why learning works. Both are vital for instructional designers to create effective learning experiences.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https://elearningindustry.com/the-future-of-elearning-emerging-technologies-and-trends-to-watch.</a:t>
            </a:r>
          </a:p>
          <a:p>
            <a:r>
              <a:rPr lang="en-US"/>
              <a:t/>
            </a:r>
          </a:p>
          <a:p>
            <a:r>
              <a:rPr lang="en-US"/>
              <a:t/>
            </a:r>
          </a:p>
          <a:p>
            <a:r>
              <a:rPr lang="en-US"/>
              <a:t>With the covid-19 outbreak, online learning came into the spotlight. The inaccessibility of traditional classrooms exposed the students to online learning and some of its demerits. Any crowd-engaging events or activities were banned to avoid spreading covid, and the lockdown forced everyone to enroll in online learning.</a:t>
            </a:r>
          </a:p>
          <a:p>
            <a:r>
              <a:rPr lang="en-US"/>
              <a:t>The Pandemic introduced us to the significant role of technology and eLearning in modern lives. It also opened the doors of technology-driven future education, and eLearning is now the only way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https://elearningindustry.com/the-future-of-elearning-emerging-technologies-and-trends-to-watch.</a:t>
            </a:r>
          </a:p>
          <a:p>
            <a:r>
              <a:rPr lang="en-US"/>
              <a:t/>
            </a:r>
          </a:p>
          <a:p>
            <a:r>
              <a:rPr lang="en-US"/>
              <a:t/>
            </a:r>
          </a:p>
          <a:p>
            <a:r>
              <a:rPr lang="en-US"/>
              <a:t>With the covid-19 outbreak, online learning came into the spotlight. The inaccessibility of traditional classrooms exposed the students to online learning and some of its demerits. Any crowd-engaging events or activities were banned to avoid spreading covid, and the lockdown forced everyone to enroll in online learning.</a:t>
            </a:r>
          </a:p>
          <a:p>
            <a:r>
              <a:rPr lang="en-US"/>
              <a:t>The Pandemic introduced us to the significant role of technology and eLearning in modern lives. It also opened the doors of technology-driven future education, and eLearning is now the only way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nstructional design models and theories have different but complementary roles in education and training. Models are like blueprints. They are practical, step-by-step guides for creating learning materials. They outline stages like analysis, design, development, implementation, and evaluation. For instance, ADDIE is a popular model that helps practitioners create effective learning content. Theories, on the other hand, explain why people learn and provide insights into designing instruction. They are based on psychology, cognitive science, and behavior. For example, Andragogy focuses on the unique characteristics and motivations of adult learners. In short, models are practical tools that show how to design, while theories explain why learning works. Both are vital for instructional designers to create effective learning experiences.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12" Target="../media/image49.png" Type="http://schemas.openxmlformats.org/officeDocument/2006/relationships/image"/><Relationship Id="rId13" Target="../media/image50.svg" Type="http://schemas.openxmlformats.org/officeDocument/2006/relationships/image"/><Relationship Id="rId14" Target="../media/image51.png" Type="http://schemas.openxmlformats.org/officeDocument/2006/relationships/image"/><Relationship Id="rId15" Target="../media/image52.svg" Type="http://schemas.openxmlformats.org/officeDocument/2006/relationships/image"/><Relationship Id="rId16" Target="../media/image53.png" Type="http://schemas.openxmlformats.org/officeDocument/2006/relationships/image"/><Relationship Id="rId17" Target="../media/image54.svg" Type="http://schemas.openxmlformats.org/officeDocument/2006/relationships/image"/><Relationship Id="rId18" Target="https://www.oregon.gov/Pages/index.aspx" TargetMode="External" Type="http://schemas.openxmlformats.org/officeDocument/2006/relationships/hyperlink"/><Relationship Id="rId19" Target="https://www.oregon.gov/oha/pages/index.aspx" TargetMode="External" Type="http://schemas.openxmlformats.org/officeDocument/2006/relationships/hyperlink"/><Relationship Id="rId2" Target="../notesSlides/notesSlide3.xml" Type="http://schemas.openxmlformats.org/officeDocument/2006/relationships/notesSlide"/><Relationship Id="rId20" Target="https://www.oregon.gov/odhs/agency/pages/ohcc.aspx" TargetMode="External" Type="http://schemas.openxmlformats.org/officeDocument/2006/relationships/hyperlink"/><Relationship Id="rId21" Target="https://ccrls.ent.sirsi.net/client/en_US/oslpublic" TargetMode="External" Type="http://schemas.openxmlformats.org/officeDocument/2006/relationships/hyperlink"/><Relationship Id="rId22" Target="https://www.loc.gov" TargetMode="External" Type="http://schemas.openxmlformats.org/officeDocument/2006/relationships/hyperlink"/><Relationship Id="rId3" Target="../media/image42.png" Type="http://schemas.openxmlformats.org/officeDocument/2006/relationships/image"/><Relationship Id="rId4" Target="../media/image43.svg" Type="http://schemas.openxmlformats.org/officeDocument/2006/relationships/image"/><Relationship Id="rId5" Target="../media/image4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citationmachine.net/apa" TargetMode="External" Type="http://schemas.openxmlformats.org/officeDocument/2006/relationships/hyperlink"/><Relationship Id="rId2" Target="../notesSlides/notesSlide4.xml" Type="http://schemas.openxmlformats.org/officeDocument/2006/relationships/notesSlide"/><Relationship Id="rId3" Target="../media/image55.png" Type="http://schemas.openxmlformats.org/officeDocument/2006/relationships/image"/><Relationship Id="rId4" Target="../media/image56.svg" Type="http://schemas.openxmlformats.org/officeDocument/2006/relationships/image"/><Relationship Id="rId5" Target="../media/image57.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60.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55.png" Type="http://schemas.openxmlformats.org/officeDocument/2006/relationships/image"/><Relationship Id="rId4" Target="../media/image56.svg" Type="http://schemas.openxmlformats.org/officeDocument/2006/relationships/image"/><Relationship Id="rId5" Target="../media/image6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55.png" Type="http://schemas.openxmlformats.org/officeDocument/2006/relationships/image"/><Relationship Id="rId4" Target="../media/image5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https://elearningindustry.com/top-unrealistic-expectations-at-project-discovery-phase-and-how-to-resolve-them" TargetMode="External" Type="http://schemas.openxmlformats.org/officeDocument/2006/relationships/hyperlink"/><Relationship Id="rId11" Target="https://elearningindustry.com/top-unrealistic-expectations-at-project-discovery-phase-and-how-to-resolve-them" TargetMode="External" Type="http://schemas.openxmlformats.org/officeDocument/2006/relationships/hyperlink"/><Relationship Id="rId12" Target="https://elearningindustry.com/top-unrealistic-expectations-at-project-discovery-phase-and-how-to-resolve-them" TargetMode="External" Type="http://schemas.openxmlformats.org/officeDocument/2006/relationships/hyperlink"/><Relationship Id="rId13" Target="https://elearningindustry.com/top-unrealistic-expectations-at-project-discovery-phase-and-how-to-resolve-them" TargetMode="External" Type="http://schemas.openxmlformats.org/officeDocument/2006/relationships/hyperlink"/><Relationship Id="rId14" Target="https://elearningindustry.com/top-unrealistic-expectations-at-project-discovery-phase-and-how-to-resolve-them" TargetMode="External" Type="http://schemas.openxmlformats.org/officeDocument/2006/relationships/hyperlink"/><Relationship Id="rId15" Target="../media/image65.png" Type="http://schemas.openxmlformats.org/officeDocument/2006/relationships/image"/><Relationship Id="rId16" Target="../media/image66.svg" Type="http://schemas.openxmlformats.org/officeDocument/2006/relationships/image"/><Relationship Id="rId17" Target="../media/image67.png" Type="http://schemas.openxmlformats.org/officeDocument/2006/relationships/image"/><Relationship Id="rId18" Target="../media/image68.svg" Type="http://schemas.openxmlformats.org/officeDocument/2006/relationships/image"/><Relationship Id="rId19" Target="../media/image69.png" Type="http://schemas.openxmlformats.org/officeDocument/2006/relationships/image"/><Relationship Id="rId2" Target="../media/image5.png" Type="http://schemas.openxmlformats.org/officeDocument/2006/relationships/image"/><Relationship Id="rId20" Target="../media/image70.svg" Type="http://schemas.openxmlformats.org/officeDocument/2006/relationships/image"/><Relationship Id="rId21" Target="https://www.youtube.com/watch?v=e1eadufA9l8" TargetMode="External" Type="http://schemas.openxmlformats.org/officeDocument/2006/relationships/hyperlink"/><Relationship Id="rId22" Target="https://www.youtube.com/watch?v=e1eadufA9l8" TargetMode="External" Type="http://schemas.openxmlformats.org/officeDocument/2006/relationships/hyperlink"/><Relationship Id="rId23" Target="https://www.youtube.com/watch?v=e1eadufA9l8" TargetMode="External" Type="http://schemas.openxmlformats.org/officeDocument/2006/relationships/hyperlink"/><Relationship Id="rId3" Target="../media/image6.svg" Type="http://schemas.openxmlformats.org/officeDocument/2006/relationships/image"/><Relationship Id="rId4" Target="../media/image62.jpe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https://elearningindustry.com/top-unrealistic-expectations-at-project-discovery-phase-and-how-to-resolve-them"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svg" Type="http://schemas.openxmlformats.org/officeDocument/2006/relationships/image"/><Relationship Id="rId2" Target="../media/image71.png" Type="http://schemas.openxmlformats.org/officeDocument/2006/relationships/image"/><Relationship Id="rId3" Target="../media/image72.svg" Type="http://schemas.openxmlformats.org/officeDocument/2006/relationships/image"/><Relationship Id="rId4" Target="../media/image73.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7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76.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png" Type="http://schemas.openxmlformats.org/officeDocument/2006/relationships/image"/><Relationship Id="rId16" Target="../media/image38.png" Type="http://schemas.openxmlformats.org/officeDocument/2006/relationships/image"/><Relationship Id="rId17" Target="../media/image39.png" Type="http://schemas.openxmlformats.org/officeDocument/2006/relationships/image"/><Relationship Id="rId2" Target="../media/image24.pn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 Id="rId9" Target="../media/image3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6576957" y="-1504115"/>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429750" y="1238244"/>
            <a:ext cx="8390087" cy="8228187"/>
          </a:xfrm>
          <a:prstGeom prst="rect">
            <a:avLst/>
          </a:prstGeom>
        </p:spPr>
        <p:txBody>
          <a:bodyPr anchor="t" rtlCol="false" tIns="0" lIns="0" bIns="0" rIns="0">
            <a:spAutoFit/>
          </a:bodyPr>
          <a:lstStyle/>
          <a:p>
            <a:pPr algn="ctr">
              <a:lnSpc>
                <a:spcPts val="9294"/>
              </a:lnSpc>
            </a:pPr>
            <a:r>
              <a:rPr lang="en-US" sz="8298">
                <a:solidFill>
                  <a:srgbClr val="FFFFFF"/>
                </a:solidFill>
                <a:latin typeface="Lilita One"/>
              </a:rPr>
              <a:t>GROUP</a:t>
            </a:r>
          </a:p>
          <a:p>
            <a:pPr algn="r">
              <a:lnSpc>
                <a:spcPts val="9294"/>
              </a:lnSpc>
            </a:pPr>
          </a:p>
          <a:p>
            <a:pPr algn="r">
              <a:lnSpc>
                <a:spcPts val="9294"/>
              </a:lnSpc>
            </a:pPr>
            <a:r>
              <a:rPr lang="en-US" sz="8298">
                <a:solidFill>
                  <a:srgbClr val="FFFFFF"/>
                </a:solidFill>
                <a:latin typeface="Lilita One"/>
              </a:rPr>
              <a:t>ID COHORT 2024</a:t>
            </a:r>
          </a:p>
          <a:p>
            <a:pPr algn="r">
              <a:lnSpc>
                <a:spcPts val="9294"/>
              </a:lnSpc>
            </a:pPr>
          </a:p>
          <a:p>
            <a:pPr algn="ctr">
              <a:lnSpc>
                <a:spcPts val="9294"/>
              </a:lnSpc>
            </a:pPr>
            <a:r>
              <a:rPr lang="en-US" sz="8298">
                <a:solidFill>
                  <a:srgbClr val="FFFFFF"/>
                </a:solidFill>
                <a:latin typeface="Lilita One"/>
              </a:rPr>
              <a:t>WEEK 3</a:t>
            </a:r>
          </a:p>
          <a:p>
            <a:pPr algn="ctr">
              <a:lnSpc>
                <a:spcPts val="9294"/>
              </a:lnSpc>
            </a:pPr>
          </a:p>
          <a:p>
            <a:pPr algn="ctr">
              <a:lnSpc>
                <a:spcPts val="9294"/>
              </a:lnSpc>
            </a:pPr>
          </a:p>
        </p:txBody>
      </p:sp>
      <p:sp>
        <p:nvSpPr>
          <p:cNvPr name="TextBox 5" id="5"/>
          <p:cNvSpPr txBox="true"/>
          <p:nvPr/>
        </p:nvSpPr>
        <p:spPr>
          <a:xfrm rot="0">
            <a:off x="13339043" y="9637478"/>
            <a:ext cx="4744066" cy="403856"/>
          </a:xfrm>
          <a:prstGeom prst="rect">
            <a:avLst/>
          </a:prstGeom>
        </p:spPr>
        <p:txBody>
          <a:bodyPr anchor="t" rtlCol="false" tIns="0" lIns="0" bIns="0" rIns="0">
            <a:spAutoFit/>
          </a:bodyPr>
          <a:lstStyle/>
          <a:p>
            <a:pPr algn="r">
              <a:lnSpc>
                <a:spcPts val="2940"/>
              </a:lnSpc>
            </a:pPr>
            <a:r>
              <a:rPr lang="en-US" sz="2100">
                <a:solidFill>
                  <a:srgbClr val="FFFFFF"/>
                </a:solidFill>
                <a:latin typeface="Arial"/>
              </a:rPr>
              <a:t>Sr Instructional Designer</a:t>
            </a:r>
          </a:p>
        </p:txBody>
      </p:sp>
      <p:sp>
        <p:nvSpPr>
          <p:cNvPr name="TextBox 6" id="6"/>
          <p:cNvSpPr txBox="true"/>
          <p:nvPr/>
        </p:nvSpPr>
        <p:spPr>
          <a:xfrm rot="0">
            <a:off x="15049317" y="9144000"/>
            <a:ext cx="3033793" cy="530563"/>
          </a:xfrm>
          <a:prstGeom prst="rect">
            <a:avLst/>
          </a:prstGeom>
        </p:spPr>
        <p:txBody>
          <a:bodyPr anchor="t" rtlCol="false" tIns="0" lIns="0" bIns="0" rIns="0">
            <a:spAutoFit/>
          </a:bodyPr>
          <a:lstStyle/>
          <a:p>
            <a:pPr algn="r">
              <a:lnSpc>
                <a:spcPts val="3831"/>
              </a:lnSpc>
            </a:pPr>
            <a:r>
              <a:rPr lang="en-US" sz="2736">
                <a:solidFill>
                  <a:srgbClr val="FFFFFF"/>
                </a:solidFill>
                <a:latin typeface="Arial"/>
              </a:rPr>
              <a:t>Megan Todd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86600" y="0"/>
            <a:ext cx="4114800" cy="10287000"/>
          </a:xfrm>
          <a:custGeom>
            <a:avLst/>
            <a:gdLst/>
            <a:ahLst/>
            <a:cxnLst/>
            <a:rect r="r" b="b" t="t" l="l"/>
            <a:pathLst>
              <a:path h="10287000" w="4114800">
                <a:moveTo>
                  <a:pt x="0" y="0"/>
                </a:moveTo>
                <a:lnTo>
                  <a:pt x="4114800" y="0"/>
                </a:lnTo>
                <a:lnTo>
                  <a:pt x="4114800" y="10287000"/>
                </a:lnTo>
                <a:lnTo>
                  <a:pt x="0" y="10287000"/>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998521" y="5943552"/>
            <a:ext cx="9188937" cy="3204642"/>
          </a:xfrm>
          <a:custGeom>
            <a:avLst/>
            <a:gdLst/>
            <a:ahLst/>
            <a:cxnLst/>
            <a:rect r="r" b="b" t="t" l="l"/>
            <a:pathLst>
              <a:path h="3204642" w="9188937">
                <a:moveTo>
                  <a:pt x="9188937" y="0"/>
                </a:moveTo>
                <a:lnTo>
                  <a:pt x="0" y="0"/>
                </a:lnTo>
                <a:lnTo>
                  <a:pt x="0" y="3204642"/>
                </a:lnTo>
                <a:lnTo>
                  <a:pt x="9188937" y="3204642"/>
                </a:lnTo>
                <a:lnTo>
                  <a:pt x="918893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0" y="5412405"/>
            <a:ext cx="18288000" cy="7867335"/>
            <a:chOff x="0" y="0"/>
            <a:chExt cx="6340094" cy="2727452"/>
          </a:xfrm>
        </p:grpSpPr>
        <p:sp>
          <p:nvSpPr>
            <p:cNvPr name="Freeform 4" id="4"/>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l="0" t="-27428" r="0" b="-27428"/>
              </a:stretch>
            </a:blipFill>
          </p:spPr>
        </p:sp>
      </p:grpSp>
      <p:sp>
        <p:nvSpPr>
          <p:cNvPr name="Freeform 5" id="5"/>
          <p:cNvSpPr/>
          <p:nvPr/>
        </p:nvSpPr>
        <p:spPr>
          <a:xfrm flipH="false" flipV="false" rot="0">
            <a:off x="1476342" y="889282"/>
            <a:ext cx="5158792" cy="1163307"/>
          </a:xfrm>
          <a:custGeom>
            <a:avLst/>
            <a:gdLst/>
            <a:ahLst/>
            <a:cxnLst/>
            <a:rect r="r" b="b" t="t" l="l"/>
            <a:pathLst>
              <a:path h="1163307" w="5158792">
                <a:moveTo>
                  <a:pt x="0" y="0"/>
                </a:moveTo>
                <a:lnTo>
                  <a:pt x="5158791" y="0"/>
                </a:lnTo>
                <a:lnTo>
                  <a:pt x="5158791" y="1163307"/>
                </a:lnTo>
                <a:lnTo>
                  <a:pt x="0" y="11633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740" y="2435561"/>
            <a:ext cx="1584898" cy="1569049"/>
          </a:xfrm>
          <a:custGeom>
            <a:avLst/>
            <a:gdLst/>
            <a:ahLst/>
            <a:cxnLst/>
            <a:rect r="r" b="b" t="t" l="l"/>
            <a:pathLst>
              <a:path h="1569049" w="1584898">
                <a:moveTo>
                  <a:pt x="0" y="0"/>
                </a:moveTo>
                <a:lnTo>
                  <a:pt x="1584897" y="0"/>
                </a:lnTo>
                <a:lnTo>
                  <a:pt x="1584897"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793470" y="266696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7616318" y="2577095"/>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LIBRARY</a:t>
            </a:r>
          </a:p>
        </p:txBody>
      </p:sp>
      <p:sp>
        <p:nvSpPr>
          <p:cNvPr name="Freeform 9" id="9"/>
          <p:cNvSpPr/>
          <p:nvPr/>
        </p:nvSpPr>
        <p:spPr>
          <a:xfrm flipH="false" flipV="false" rot="0">
            <a:off x="10231548" y="249865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11987896" y="2297025"/>
            <a:ext cx="3359933" cy="9861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WEBSITES/</a:t>
            </a:r>
          </a:p>
          <a:p>
            <a:pPr>
              <a:lnSpc>
                <a:spcPts val="3919"/>
              </a:lnSpc>
            </a:pPr>
            <a:r>
              <a:rPr lang="en-US" sz="2799">
                <a:solidFill>
                  <a:srgbClr val="8A664C"/>
                </a:solidFill>
                <a:latin typeface="Lilita One Bold"/>
              </a:rPr>
              <a:t>ARTICLE</a:t>
            </a:r>
          </a:p>
        </p:txBody>
      </p:sp>
      <p:sp>
        <p:nvSpPr>
          <p:cNvPr name="TextBox 11" id="11"/>
          <p:cNvSpPr txBox="true"/>
          <p:nvPr/>
        </p:nvSpPr>
        <p:spPr>
          <a:xfrm rot="0">
            <a:off x="11987896" y="3358815"/>
            <a:ext cx="2684306" cy="1243965"/>
          </a:xfrm>
          <a:prstGeom prst="rect">
            <a:avLst/>
          </a:prstGeom>
        </p:spPr>
        <p:txBody>
          <a:bodyPr anchor="t" rtlCol="false" tIns="0" lIns="0" bIns="0" rIns="0">
            <a:spAutoFit/>
          </a:bodyPr>
          <a:lstStyle/>
          <a:p>
            <a:pPr>
              <a:lnSpc>
                <a:spcPts val="3360"/>
              </a:lnSpc>
            </a:pPr>
            <a:r>
              <a:rPr lang="en-US" sz="2400">
                <a:solidFill>
                  <a:srgbClr val="000000"/>
                </a:solidFill>
                <a:latin typeface="PT Sans"/>
              </a:rPr>
              <a:t>.edu</a:t>
            </a:r>
          </a:p>
          <a:p>
            <a:pPr>
              <a:lnSpc>
                <a:spcPts val="3360"/>
              </a:lnSpc>
            </a:pPr>
            <a:r>
              <a:rPr lang="en-US" sz="2400">
                <a:solidFill>
                  <a:srgbClr val="000000"/>
                </a:solidFill>
                <a:latin typeface="PT Sans"/>
              </a:rPr>
              <a:t>.gov</a:t>
            </a:r>
          </a:p>
          <a:p>
            <a:pPr>
              <a:lnSpc>
                <a:spcPts val="3360"/>
              </a:lnSpc>
            </a:pPr>
            <a:r>
              <a:rPr lang="en-US" sz="2400">
                <a:solidFill>
                  <a:srgbClr val="000000"/>
                </a:solidFill>
                <a:latin typeface="PT Sans"/>
              </a:rPr>
              <a:t>.org</a:t>
            </a:r>
          </a:p>
        </p:txBody>
      </p:sp>
      <p:sp>
        <p:nvSpPr>
          <p:cNvPr name="Freeform 12" id="12"/>
          <p:cNvSpPr/>
          <p:nvPr/>
        </p:nvSpPr>
        <p:spPr>
          <a:xfrm flipH="false" flipV="false" rot="0">
            <a:off x="10421134" y="2847775"/>
            <a:ext cx="1107689" cy="845997"/>
          </a:xfrm>
          <a:custGeom>
            <a:avLst/>
            <a:gdLst/>
            <a:ahLst/>
            <a:cxnLst/>
            <a:rect r="r" b="b" t="t" l="l"/>
            <a:pathLst>
              <a:path h="845997" w="1107689">
                <a:moveTo>
                  <a:pt x="0" y="0"/>
                </a:moveTo>
                <a:lnTo>
                  <a:pt x="1107688" y="0"/>
                </a:lnTo>
                <a:lnTo>
                  <a:pt x="1107688" y="845997"/>
                </a:lnTo>
                <a:lnTo>
                  <a:pt x="0" y="8459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4102446" y="2510253"/>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358035" y="2806312"/>
            <a:ext cx="1118307" cy="827547"/>
          </a:xfrm>
          <a:custGeom>
            <a:avLst/>
            <a:gdLst/>
            <a:ahLst/>
            <a:cxnLst/>
            <a:rect r="r" b="b" t="t" l="l"/>
            <a:pathLst>
              <a:path h="827547" w="1118307">
                <a:moveTo>
                  <a:pt x="0" y="0"/>
                </a:moveTo>
                <a:lnTo>
                  <a:pt x="1118307" y="0"/>
                </a:lnTo>
                <a:lnTo>
                  <a:pt x="1118307" y="827547"/>
                </a:lnTo>
                <a:lnTo>
                  <a:pt x="0" y="82754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6037350" y="2956288"/>
            <a:ext cx="1195567" cy="905642"/>
          </a:xfrm>
          <a:custGeom>
            <a:avLst/>
            <a:gdLst/>
            <a:ahLst/>
            <a:cxnLst/>
            <a:rect r="r" b="b" t="t" l="l"/>
            <a:pathLst>
              <a:path h="905642" w="1195567">
                <a:moveTo>
                  <a:pt x="0" y="0"/>
                </a:moveTo>
                <a:lnTo>
                  <a:pt x="1195567" y="0"/>
                </a:lnTo>
                <a:lnTo>
                  <a:pt x="1195567" y="905642"/>
                </a:lnTo>
                <a:lnTo>
                  <a:pt x="0" y="90564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6" id="16"/>
          <p:cNvSpPr/>
          <p:nvPr/>
        </p:nvSpPr>
        <p:spPr>
          <a:xfrm flipH="false" flipV="false" rot="0">
            <a:off x="14524194" y="2863555"/>
            <a:ext cx="823635" cy="862445"/>
          </a:xfrm>
          <a:custGeom>
            <a:avLst/>
            <a:gdLst/>
            <a:ahLst/>
            <a:cxnLst/>
            <a:rect r="r" b="b" t="t" l="l"/>
            <a:pathLst>
              <a:path h="862445" w="823635">
                <a:moveTo>
                  <a:pt x="0" y="0"/>
                </a:moveTo>
                <a:lnTo>
                  <a:pt x="823635" y="0"/>
                </a:lnTo>
                <a:lnTo>
                  <a:pt x="823635" y="862445"/>
                </a:lnTo>
                <a:lnTo>
                  <a:pt x="0" y="86244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7" id="17"/>
          <p:cNvSpPr txBox="true"/>
          <p:nvPr/>
        </p:nvSpPr>
        <p:spPr>
          <a:xfrm rot="0">
            <a:off x="1900137" y="2546615"/>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STATE RESOURCES</a:t>
            </a:r>
          </a:p>
        </p:txBody>
      </p:sp>
      <p:sp>
        <p:nvSpPr>
          <p:cNvPr name="TextBox 18" id="18"/>
          <p:cNvSpPr txBox="true"/>
          <p:nvPr/>
        </p:nvSpPr>
        <p:spPr>
          <a:xfrm rot="0">
            <a:off x="1813724" y="1057925"/>
            <a:ext cx="7561903"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REVIEW - RESEARCH</a:t>
            </a:r>
          </a:p>
        </p:txBody>
      </p:sp>
      <p:sp>
        <p:nvSpPr>
          <p:cNvPr name="TextBox 19" id="19"/>
          <p:cNvSpPr txBox="true"/>
          <p:nvPr/>
        </p:nvSpPr>
        <p:spPr>
          <a:xfrm rot="0">
            <a:off x="1900137" y="3046995"/>
            <a:ext cx="3284654" cy="1243965"/>
          </a:xfrm>
          <a:prstGeom prst="rect">
            <a:avLst/>
          </a:prstGeom>
        </p:spPr>
        <p:txBody>
          <a:bodyPr anchor="t" rtlCol="false" tIns="0" lIns="0" bIns="0" rIns="0">
            <a:spAutoFit/>
          </a:bodyPr>
          <a:lstStyle/>
          <a:p>
            <a:pPr>
              <a:lnSpc>
                <a:spcPts val="3360"/>
              </a:lnSpc>
            </a:pPr>
            <a:r>
              <a:rPr lang="en-US" sz="2400" u="sng">
                <a:solidFill>
                  <a:srgbClr val="000000"/>
                </a:solidFill>
                <a:latin typeface="PT Sans"/>
                <a:hlinkClick r:id="rId18" tooltip="https://www.oregon.gov/Pages/index.aspx"/>
              </a:rPr>
              <a:t>Oregon</a:t>
            </a:r>
            <a:r>
              <a:rPr lang="en-US" sz="2400">
                <a:solidFill>
                  <a:srgbClr val="000000"/>
                </a:solidFill>
                <a:latin typeface="PT Sans"/>
              </a:rPr>
              <a:t> State website</a:t>
            </a:r>
          </a:p>
          <a:p>
            <a:pPr>
              <a:lnSpc>
                <a:spcPts val="3360"/>
              </a:lnSpc>
            </a:pPr>
            <a:r>
              <a:rPr lang="en-US" sz="2400" u="sng">
                <a:solidFill>
                  <a:srgbClr val="000000"/>
                </a:solidFill>
                <a:latin typeface="PT Sans"/>
                <a:hlinkClick r:id="rId19" tooltip="https://www.oregon.gov/oha/pages/index.aspx"/>
              </a:rPr>
              <a:t>Oregon Heath Authority</a:t>
            </a:r>
            <a:r>
              <a:rPr lang="en-US" sz="2400">
                <a:solidFill>
                  <a:srgbClr val="000000"/>
                </a:solidFill>
                <a:latin typeface="PT Sans"/>
              </a:rPr>
              <a:t> </a:t>
            </a:r>
          </a:p>
          <a:p>
            <a:pPr>
              <a:lnSpc>
                <a:spcPts val="3360"/>
              </a:lnSpc>
            </a:pPr>
            <a:r>
              <a:rPr lang="en-US" sz="2400" u="sng">
                <a:solidFill>
                  <a:srgbClr val="000000"/>
                </a:solidFill>
                <a:latin typeface="PT Sans"/>
                <a:hlinkClick r:id="rId20" tooltip="https://www.oregon.gov/odhs/agency/pages/ohcc.aspx"/>
              </a:rPr>
              <a:t>OHCC</a:t>
            </a:r>
          </a:p>
        </p:txBody>
      </p:sp>
      <p:sp>
        <p:nvSpPr>
          <p:cNvPr name="TextBox 20" id="20"/>
          <p:cNvSpPr txBox="true"/>
          <p:nvPr/>
        </p:nvSpPr>
        <p:spPr>
          <a:xfrm rot="0">
            <a:off x="7547242" y="3046995"/>
            <a:ext cx="2684306" cy="824865"/>
          </a:xfrm>
          <a:prstGeom prst="rect">
            <a:avLst/>
          </a:prstGeom>
        </p:spPr>
        <p:txBody>
          <a:bodyPr anchor="t" rtlCol="false" tIns="0" lIns="0" bIns="0" rIns="0">
            <a:spAutoFit/>
          </a:bodyPr>
          <a:lstStyle/>
          <a:p>
            <a:pPr>
              <a:lnSpc>
                <a:spcPts val="3360"/>
              </a:lnSpc>
            </a:pPr>
            <a:r>
              <a:rPr lang="en-US" sz="2400" u="sng">
                <a:solidFill>
                  <a:srgbClr val="000000"/>
                </a:solidFill>
                <a:latin typeface="PT Sans"/>
                <a:hlinkClick r:id="rId21" tooltip="https://ccrls.ent.sirsi.net/client/en_US/oslpublic"/>
              </a:rPr>
              <a:t>Oregon Library</a:t>
            </a:r>
          </a:p>
          <a:p>
            <a:pPr>
              <a:lnSpc>
                <a:spcPts val="3360"/>
              </a:lnSpc>
            </a:pPr>
            <a:r>
              <a:rPr lang="en-US" sz="2400" u="sng">
                <a:solidFill>
                  <a:srgbClr val="000000"/>
                </a:solidFill>
                <a:latin typeface="PT Sans"/>
                <a:hlinkClick r:id="rId22" tooltip="https://www.loc.gov"/>
              </a:rPr>
              <a:t>Library of Congress</a:t>
            </a:r>
          </a:p>
        </p:txBody>
      </p:sp>
      <p:sp>
        <p:nvSpPr>
          <p:cNvPr name="TextBox 21" id="21"/>
          <p:cNvSpPr txBox="true"/>
          <p:nvPr/>
        </p:nvSpPr>
        <p:spPr>
          <a:xfrm rot="0">
            <a:off x="15925294" y="2420383"/>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DATES</a:t>
            </a:r>
          </a:p>
        </p:txBody>
      </p:sp>
      <p:sp>
        <p:nvSpPr>
          <p:cNvPr name="TextBox 22" id="22"/>
          <p:cNvSpPr txBox="true"/>
          <p:nvPr/>
        </p:nvSpPr>
        <p:spPr>
          <a:xfrm rot="0">
            <a:off x="15856218" y="2890283"/>
            <a:ext cx="2684306" cy="1663065"/>
          </a:xfrm>
          <a:prstGeom prst="rect">
            <a:avLst/>
          </a:prstGeom>
        </p:spPr>
        <p:txBody>
          <a:bodyPr anchor="t" rtlCol="false" tIns="0" lIns="0" bIns="0" rIns="0">
            <a:spAutoFit/>
          </a:bodyPr>
          <a:lstStyle/>
          <a:p>
            <a:pPr>
              <a:lnSpc>
                <a:spcPts val="3360"/>
              </a:lnSpc>
            </a:pPr>
            <a:r>
              <a:rPr lang="en-US" sz="2400">
                <a:solidFill>
                  <a:srgbClr val="000000"/>
                </a:solidFill>
                <a:latin typeface="PT Sans"/>
              </a:rPr>
              <a:t>Most relevant</a:t>
            </a:r>
          </a:p>
          <a:p>
            <a:pPr>
              <a:lnSpc>
                <a:spcPts val="3360"/>
              </a:lnSpc>
            </a:pPr>
            <a:r>
              <a:rPr lang="en-US" sz="2400">
                <a:solidFill>
                  <a:srgbClr val="000000"/>
                </a:solidFill>
                <a:latin typeface="PT Sans"/>
              </a:rPr>
              <a:t>10 years or less</a:t>
            </a:r>
          </a:p>
          <a:p>
            <a:pPr>
              <a:lnSpc>
                <a:spcPts val="3360"/>
              </a:lnSpc>
            </a:pPr>
            <a:r>
              <a:rPr lang="en-US" sz="2400">
                <a:solidFill>
                  <a:srgbClr val="000000"/>
                </a:solidFill>
                <a:latin typeface="PT Sans"/>
              </a:rPr>
              <a:t> 20 scholarly</a:t>
            </a:r>
          </a:p>
          <a:p>
            <a:pPr>
              <a:lnSpc>
                <a:spcPts val="336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190" y="-949445"/>
            <a:ext cx="11900392" cy="10840175"/>
          </a:xfrm>
          <a:custGeom>
            <a:avLst/>
            <a:gdLst/>
            <a:ahLst/>
            <a:cxnLst/>
            <a:rect r="r" b="b" t="t" l="l"/>
            <a:pathLst>
              <a:path h="10840175" w="11900392">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028700" y="918916"/>
            <a:ext cx="8364677" cy="8449169"/>
            <a:chOff x="0" y="0"/>
            <a:chExt cx="6286500" cy="6350000"/>
          </a:xfrm>
        </p:grpSpPr>
        <p:sp>
          <p:nvSpPr>
            <p:cNvPr name="Freeform 4" id="4"/>
            <p:cNvSpPr/>
            <p:nvPr/>
          </p:nvSpPr>
          <p:spPr>
            <a:xfrm flipH="false" flipV="false" rot="0">
              <a:off x="-157480" y="-19050"/>
              <a:ext cx="6493510" cy="6442710"/>
            </a:xfrm>
            <a:custGeom>
              <a:avLst/>
              <a:gdLst/>
              <a:ahLst/>
              <a:cxnLst/>
              <a:rect r="r" b="b" t="t" l="l"/>
              <a:pathLst>
                <a:path h="6442710" w="64935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5"/>
              <a:stretch>
                <a:fillRect l="-25651" t="0" r="-25651" b="0"/>
              </a:stretch>
            </a:blipFill>
          </p:spPr>
        </p:sp>
      </p:grpSp>
      <p:sp>
        <p:nvSpPr>
          <p:cNvPr name="Freeform 5" id="5"/>
          <p:cNvSpPr/>
          <p:nvPr/>
        </p:nvSpPr>
        <p:spPr>
          <a:xfrm flipH="false" flipV="false" rot="0">
            <a:off x="10898014" y="1899267"/>
            <a:ext cx="4534304" cy="1022486"/>
          </a:xfrm>
          <a:custGeom>
            <a:avLst/>
            <a:gdLst/>
            <a:ahLst/>
            <a:cxnLst/>
            <a:rect r="r" b="b" t="t" l="l"/>
            <a:pathLst>
              <a:path h="1022486" w="4534304">
                <a:moveTo>
                  <a:pt x="0" y="0"/>
                </a:moveTo>
                <a:lnTo>
                  <a:pt x="4534305" y="0"/>
                </a:lnTo>
                <a:lnTo>
                  <a:pt x="4534305"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956262" y="4366677"/>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630335" y="2337897"/>
            <a:ext cx="5526378"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APA CITING</a:t>
            </a:r>
          </a:p>
        </p:txBody>
      </p:sp>
      <p:sp>
        <p:nvSpPr>
          <p:cNvPr name="TextBox 8" id="8"/>
          <p:cNvSpPr txBox="true"/>
          <p:nvPr/>
        </p:nvSpPr>
        <p:spPr>
          <a:xfrm rot="0">
            <a:off x="10630335" y="7143768"/>
            <a:ext cx="5228439" cy="405765"/>
          </a:xfrm>
          <a:prstGeom prst="rect">
            <a:avLst/>
          </a:prstGeom>
        </p:spPr>
        <p:txBody>
          <a:bodyPr anchor="t" rtlCol="false" tIns="0" lIns="0" bIns="0" rIns="0">
            <a:spAutoFit/>
          </a:bodyPr>
          <a:lstStyle/>
          <a:p>
            <a:pPr>
              <a:lnSpc>
                <a:spcPts val="3360"/>
              </a:lnSpc>
            </a:pPr>
            <a:r>
              <a:rPr lang="en-US" sz="2400" u="sng">
                <a:solidFill>
                  <a:srgbClr val="000000"/>
                </a:solidFill>
                <a:latin typeface="PT Sans"/>
                <a:hlinkClick r:id="rId10" tooltip="https://www.citationmachine.net/apa"/>
              </a:rPr>
              <a:t>Generator</a:t>
            </a:r>
          </a:p>
        </p:txBody>
      </p:sp>
      <p:sp>
        <p:nvSpPr>
          <p:cNvPr name="TextBox 9" id="9"/>
          <p:cNvSpPr txBox="true"/>
          <p:nvPr/>
        </p:nvSpPr>
        <p:spPr>
          <a:xfrm rot="0">
            <a:off x="10630335" y="6643387"/>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APA GENERATOR</a:t>
            </a:r>
          </a:p>
        </p:txBody>
      </p:sp>
      <p:sp>
        <p:nvSpPr>
          <p:cNvPr name="TextBox 10" id="10"/>
          <p:cNvSpPr txBox="true"/>
          <p:nvPr/>
        </p:nvSpPr>
        <p:spPr>
          <a:xfrm rot="0">
            <a:off x="10630335" y="4630587"/>
            <a:ext cx="5358454" cy="528800"/>
          </a:xfrm>
          <a:prstGeom prst="rect">
            <a:avLst/>
          </a:prstGeom>
        </p:spPr>
        <p:txBody>
          <a:bodyPr anchor="t" rtlCol="false" tIns="0" lIns="0" bIns="0" rIns="0">
            <a:spAutoFit/>
          </a:bodyPr>
          <a:lstStyle/>
          <a:p>
            <a:pPr>
              <a:lnSpc>
                <a:spcPts val="4270"/>
              </a:lnSpc>
              <a:spcBef>
                <a:spcPct val="0"/>
              </a:spcBef>
            </a:pPr>
            <a:r>
              <a:rPr lang="en-US" sz="3050">
                <a:solidFill>
                  <a:srgbClr val="000000"/>
                </a:solidFill>
                <a:latin typeface="Lilita One Bold"/>
              </a:rPr>
              <a:t>NAME, TITLE, DATE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775" r="0" b="-1775"/>
              </a:stretch>
            </a:blipFill>
          </p:spPr>
        </p:sp>
      </p:grpSp>
      <p:sp>
        <p:nvSpPr>
          <p:cNvPr name="Freeform 5" id="5"/>
          <p:cNvSpPr/>
          <p:nvPr/>
        </p:nvSpPr>
        <p:spPr>
          <a:xfrm flipH="false" flipV="false" rot="0">
            <a:off x="1878603"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610924" y="1467329"/>
            <a:ext cx="6568436"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THOERY</a:t>
            </a:r>
          </a:p>
        </p:txBody>
      </p:sp>
      <p:sp>
        <p:nvSpPr>
          <p:cNvPr name="Freeform 7" id="7"/>
          <p:cNvSpPr/>
          <p:nvPr/>
        </p:nvSpPr>
        <p:spPr>
          <a:xfrm flipH="false" flipV="false" rot="0">
            <a:off x="6428583" y="3532375"/>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610924" y="3616960"/>
            <a:ext cx="5228439" cy="204089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Constructivism</a:t>
            </a:r>
          </a:p>
          <a:p>
            <a:pPr marL="626109" indent="-313054" lvl="1">
              <a:lnSpc>
                <a:spcPts val="4059"/>
              </a:lnSpc>
              <a:buFont typeface="Arial"/>
              <a:buChar char="•"/>
            </a:pPr>
            <a:r>
              <a:rPr lang="en-US" sz="2899">
                <a:solidFill>
                  <a:srgbClr val="000000"/>
                </a:solidFill>
                <a:latin typeface="PT Sans"/>
              </a:rPr>
              <a:t>Behaviorism</a:t>
            </a:r>
          </a:p>
          <a:p>
            <a:pPr marL="626109" indent="-313054" lvl="1">
              <a:lnSpc>
                <a:spcPts val="4059"/>
              </a:lnSpc>
              <a:buFont typeface="Arial"/>
              <a:buChar char="•"/>
            </a:pPr>
            <a:r>
              <a:rPr lang="en-US" sz="2899">
                <a:solidFill>
                  <a:srgbClr val="000000"/>
                </a:solidFill>
                <a:latin typeface="PT Sans"/>
              </a:rPr>
              <a:t>Cognitivism </a:t>
            </a:r>
          </a:p>
          <a:p>
            <a:pPr marL="626109" indent="-313054" lvl="1">
              <a:lnSpc>
                <a:spcPts val="4059"/>
              </a:lnSpc>
              <a:buFont typeface="Arial"/>
              <a:buChar char="•"/>
            </a:pPr>
            <a:r>
              <a:rPr lang="en-US" sz="2899">
                <a:solidFill>
                  <a:srgbClr val="000000"/>
                </a:solidFill>
                <a:latin typeface="PT Sans"/>
              </a:rPr>
              <a:t>Andragony</a:t>
            </a:r>
          </a:p>
        </p:txBody>
      </p:sp>
      <p:sp>
        <p:nvSpPr>
          <p:cNvPr name="TextBox 9" id="9"/>
          <p:cNvSpPr txBox="true"/>
          <p:nvPr/>
        </p:nvSpPr>
        <p:spPr>
          <a:xfrm rot="0">
            <a:off x="1762552" y="2980949"/>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MOST COMMON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190" y="-949445"/>
            <a:ext cx="11900392" cy="10840175"/>
          </a:xfrm>
          <a:custGeom>
            <a:avLst/>
            <a:gdLst/>
            <a:ahLst/>
            <a:cxnLst/>
            <a:rect r="r" b="b" t="t" l="l"/>
            <a:pathLst>
              <a:path h="10840175" w="11900392">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87901" y="333358"/>
            <a:ext cx="15971399" cy="9620283"/>
          </a:xfrm>
          <a:custGeom>
            <a:avLst/>
            <a:gdLst/>
            <a:ahLst/>
            <a:cxnLst/>
            <a:rect r="r" b="b" t="t" l="l"/>
            <a:pathLst>
              <a:path h="9620283" w="15971399">
                <a:moveTo>
                  <a:pt x="0" y="0"/>
                </a:moveTo>
                <a:lnTo>
                  <a:pt x="15971399" y="0"/>
                </a:lnTo>
                <a:lnTo>
                  <a:pt x="15971399" y="9620284"/>
                </a:lnTo>
                <a:lnTo>
                  <a:pt x="0" y="9620284"/>
                </a:lnTo>
                <a:lnTo>
                  <a:pt x="0" y="0"/>
                </a:lnTo>
                <a:close/>
              </a:path>
            </a:pathLst>
          </a:custGeom>
          <a:blipFill>
            <a:blip r:embed="rId5"/>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190" y="-949445"/>
            <a:ext cx="11900392" cy="10840175"/>
          </a:xfrm>
          <a:custGeom>
            <a:avLst/>
            <a:gdLst/>
            <a:ahLst/>
            <a:cxnLst/>
            <a:rect r="r" b="b" t="t" l="l"/>
            <a:pathLst>
              <a:path h="10840175" w="11900392">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8998893" y="494665"/>
            <a:ext cx="8104882" cy="9202420"/>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Bold"/>
              </a:rPr>
              <a:t> Create Learning objectives for a course about Anxiety to State Workers of Oregon.</a:t>
            </a:r>
          </a:p>
          <a:p>
            <a:pPr algn="ctr">
              <a:lnSpc>
                <a:spcPts val="7279"/>
              </a:lnSpc>
            </a:pPr>
          </a:p>
          <a:p>
            <a:pPr algn="ctr">
              <a:lnSpc>
                <a:spcPts val="7279"/>
              </a:lnSpc>
            </a:pPr>
            <a:r>
              <a:rPr lang="en-US" sz="5199">
                <a:solidFill>
                  <a:srgbClr val="000000"/>
                </a:solidFill>
                <a:latin typeface="Canva Sans"/>
              </a:rPr>
              <a:t>Describe symptoms and treatments for anxiety.</a:t>
            </a:r>
          </a:p>
          <a:p>
            <a:pPr algn="ctr">
              <a:lnSpc>
                <a:spcPts val="7279"/>
              </a:lnSpc>
            </a:pPr>
          </a:p>
          <a:p>
            <a:pPr algn="ctr">
              <a:lnSpc>
                <a:spcPts val="7279"/>
              </a:lnSpc>
            </a:pPr>
            <a:r>
              <a:rPr lang="en-US" sz="5199">
                <a:solidFill>
                  <a:srgbClr val="000000"/>
                </a:solidFill>
                <a:latin typeface="Canva Sans"/>
              </a:rPr>
              <a:t>Explain how to deal with anxiety in the workplace.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538373" y="532204"/>
            <a:ext cx="4166405" cy="939524"/>
          </a:xfrm>
          <a:custGeom>
            <a:avLst/>
            <a:gdLst/>
            <a:ahLst/>
            <a:cxnLst/>
            <a:rect r="r" b="b" t="t" l="l"/>
            <a:pathLst>
              <a:path h="939524" w="4166405">
                <a:moveTo>
                  <a:pt x="0" y="0"/>
                </a:moveTo>
                <a:lnTo>
                  <a:pt x="4166405" y="0"/>
                </a:lnTo>
                <a:lnTo>
                  <a:pt x="4166405" y="939525"/>
                </a:lnTo>
                <a:lnTo>
                  <a:pt x="0" y="9395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955" y="-1373343"/>
            <a:ext cx="11708173" cy="7535737"/>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0" t="-1775" r="0" b="-1775"/>
              </a:stretch>
            </a:blipFill>
          </p:spPr>
        </p:sp>
      </p:grpSp>
      <p:sp>
        <p:nvSpPr>
          <p:cNvPr name="Freeform 5" id="5"/>
          <p:cNvSpPr/>
          <p:nvPr/>
        </p:nvSpPr>
        <p:spPr>
          <a:xfrm flipH="false" flipV="false" rot="0">
            <a:off x="9144000" y="1736301"/>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487416" y="7930040"/>
            <a:ext cx="292629" cy="1087471"/>
          </a:xfrm>
          <a:custGeom>
            <a:avLst/>
            <a:gdLst/>
            <a:ahLst/>
            <a:cxnLst/>
            <a:rect r="r" b="b" t="t" l="l"/>
            <a:pathLst>
              <a:path h="1087471" w="292629">
                <a:moveTo>
                  <a:pt x="0" y="0"/>
                </a:moveTo>
                <a:lnTo>
                  <a:pt x="292629" y="0"/>
                </a:lnTo>
                <a:lnTo>
                  <a:pt x="292629" y="1087471"/>
                </a:lnTo>
                <a:lnTo>
                  <a:pt x="0" y="10874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1262298" y="2426729"/>
            <a:ext cx="6904413" cy="71113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9" tooltip="https://elearningindustry.com/top-unrealistic-expectations-at-project-discovery-phase-and-how-to-resolve-them"/>
              </a:rPr>
              <a:t>Developing Course-Level Learning Objectives4.ppt</a:t>
            </a:r>
          </a:p>
          <a:p>
            <a:pPr marL="518162" indent="-259081" lvl="1">
              <a:lnSpc>
                <a:spcPts val="3360"/>
              </a:lnSpc>
              <a:buFont typeface="Arial"/>
              <a:buChar char="•"/>
            </a:pPr>
            <a:r>
              <a:rPr lang="en-US" sz="2400" u="sng">
                <a:solidFill>
                  <a:srgbClr val="000000"/>
                </a:solidFill>
                <a:latin typeface="PT Sans"/>
                <a:hlinkClick r:id="rId10" tooltip="https://elearningindustry.com/top-unrealistic-expectations-at-project-discovery-phase-and-how-to-resolve-them"/>
              </a:rPr>
              <a:t>https://revadigital.com/2016/10/31/benefits-defining-learning-objectives-outcome-corporate-training/</a:t>
            </a:r>
          </a:p>
          <a:p>
            <a:pPr marL="518162" indent="-259081" lvl="1">
              <a:lnSpc>
                <a:spcPts val="3360"/>
              </a:lnSpc>
              <a:buFont typeface="Arial"/>
              <a:buChar char="•"/>
            </a:pPr>
            <a:r>
              <a:rPr lang="en-US" sz="2400" u="sng">
                <a:solidFill>
                  <a:srgbClr val="000000"/>
                </a:solidFill>
                <a:latin typeface="PT Sans"/>
                <a:hlinkClick r:id="rId11" tooltip="https://elearningindustry.com/top-unrealistic-expectations-at-project-discovery-phase-and-how-to-resolve-them"/>
              </a:rPr>
              <a:t>https://www.celt.iastate.edu/instructional-strategies/preparing-to-teach/tips-on-writing-course-goalslearning-outcomes-and-measureable-learning-objectives/</a:t>
            </a:r>
          </a:p>
          <a:p>
            <a:pPr marL="518162" indent="-259081" lvl="1">
              <a:lnSpc>
                <a:spcPts val="3360"/>
              </a:lnSpc>
              <a:buFont typeface="Arial"/>
              <a:buChar char="•"/>
            </a:pPr>
            <a:r>
              <a:rPr lang="en-US" sz="2400" u="sng">
                <a:solidFill>
                  <a:srgbClr val="000000"/>
                </a:solidFill>
                <a:latin typeface="PT Sans"/>
                <a:hlinkClick r:id="rId12" tooltip="https://elearningindustry.com/top-unrealistic-expectations-at-project-discovery-phase-and-how-to-resolve-them"/>
              </a:rPr>
              <a:t>https://cft.vanderbilt.edu/guides-sub-pages/blooms-taxonomy/</a:t>
            </a:r>
          </a:p>
          <a:p>
            <a:pPr marL="518162" indent="-259081" lvl="1">
              <a:lnSpc>
                <a:spcPts val="3360"/>
              </a:lnSpc>
              <a:buFont typeface="Arial"/>
              <a:buChar char="•"/>
            </a:pPr>
            <a:r>
              <a:rPr lang="en-US" sz="2400" u="sng">
                <a:solidFill>
                  <a:srgbClr val="000000"/>
                </a:solidFill>
                <a:latin typeface="PT Sans"/>
                <a:hlinkClick r:id="rId13" tooltip="https://elearningindustry.com/top-unrealistic-expectations-at-project-discovery-phase-and-how-to-resolve-them"/>
              </a:rPr>
              <a:t>Play with outcome generator to help alleviate writers block.</a:t>
            </a:r>
          </a:p>
          <a:p>
            <a:pPr marL="1036323" indent="-345441" lvl="2">
              <a:lnSpc>
                <a:spcPts val="3360"/>
              </a:lnSpc>
              <a:buFont typeface="Arial"/>
              <a:buChar char="⚬"/>
            </a:pPr>
            <a:r>
              <a:rPr lang="en-US" sz="2400" u="sng">
                <a:solidFill>
                  <a:srgbClr val="000000"/>
                </a:solidFill>
                <a:latin typeface="PT Sans"/>
                <a:hlinkClick r:id="rId14" tooltip="https://elearningindustry.com/top-unrealistic-expectations-at-project-discovery-phase-and-how-to-resolve-them"/>
              </a:rPr>
              <a:t>https://cdl.ucf.edu/teach/resources/objective-builder-tool/</a:t>
            </a:r>
          </a:p>
          <a:p>
            <a:pPr marL="518162" indent="-259081" lvl="1">
              <a:lnSpc>
                <a:spcPts val="3360"/>
              </a:lnSpc>
              <a:buFont typeface="Arial"/>
              <a:buChar char="•"/>
            </a:pPr>
          </a:p>
          <a:p>
            <a:pPr marL="518162" indent="-259081" lvl="1">
              <a:lnSpc>
                <a:spcPts val="3360"/>
              </a:lnSpc>
              <a:buFont typeface="Arial"/>
              <a:buChar char="•"/>
            </a:pPr>
          </a:p>
        </p:txBody>
      </p:sp>
      <p:sp>
        <p:nvSpPr>
          <p:cNvPr name="Freeform 8" id="8"/>
          <p:cNvSpPr/>
          <p:nvPr/>
        </p:nvSpPr>
        <p:spPr>
          <a:xfrm flipH="false" flipV="false" rot="0">
            <a:off x="416329" y="5774917"/>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3487416" y="7753979"/>
            <a:ext cx="292629" cy="1087471"/>
          </a:xfrm>
          <a:custGeom>
            <a:avLst/>
            <a:gdLst/>
            <a:ahLst/>
            <a:cxnLst/>
            <a:rect r="r" b="b" t="t" l="l"/>
            <a:pathLst>
              <a:path h="1087471" w="292629">
                <a:moveTo>
                  <a:pt x="0" y="0"/>
                </a:moveTo>
                <a:lnTo>
                  <a:pt x="292629" y="0"/>
                </a:lnTo>
                <a:lnTo>
                  <a:pt x="292629" y="1087470"/>
                </a:lnTo>
                <a:lnTo>
                  <a:pt x="0" y="10874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4512604" y="573996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567377" y="6092629"/>
            <a:ext cx="1282802" cy="933626"/>
          </a:xfrm>
          <a:custGeom>
            <a:avLst/>
            <a:gdLst/>
            <a:ahLst/>
            <a:cxnLst/>
            <a:rect r="r" b="b" t="t" l="l"/>
            <a:pathLst>
              <a:path h="933626" w="1282802">
                <a:moveTo>
                  <a:pt x="0" y="0"/>
                </a:moveTo>
                <a:lnTo>
                  <a:pt x="1282802" y="0"/>
                </a:lnTo>
                <a:lnTo>
                  <a:pt x="1282802" y="933626"/>
                </a:lnTo>
                <a:lnTo>
                  <a:pt x="0" y="9336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9300705" y="1867597"/>
            <a:ext cx="1271487" cy="1271487"/>
          </a:xfrm>
          <a:custGeom>
            <a:avLst/>
            <a:gdLst/>
            <a:ahLst/>
            <a:cxnLst/>
            <a:rect r="r" b="b" t="t" l="l"/>
            <a:pathLst>
              <a:path h="1271487" w="1271487">
                <a:moveTo>
                  <a:pt x="0" y="0"/>
                </a:moveTo>
                <a:lnTo>
                  <a:pt x="1271488" y="0"/>
                </a:lnTo>
                <a:lnTo>
                  <a:pt x="1271488" y="1271487"/>
                </a:lnTo>
                <a:lnTo>
                  <a:pt x="0" y="127148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0">
            <a:off x="4788105" y="5950304"/>
            <a:ext cx="1033896" cy="1033896"/>
          </a:xfrm>
          <a:custGeom>
            <a:avLst/>
            <a:gdLst/>
            <a:ahLst/>
            <a:cxnLst/>
            <a:rect r="r" b="b" t="t" l="l"/>
            <a:pathLst>
              <a:path h="1033896" w="1033896">
                <a:moveTo>
                  <a:pt x="0" y="0"/>
                </a:moveTo>
                <a:lnTo>
                  <a:pt x="1033896" y="0"/>
                </a:lnTo>
                <a:lnTo>
                  <a:pt x="1033896" y="1033897"/>
                </a:lnTo>
                <a:lnTo>
                  <a:pt x="0" y="103389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4" id="14"/>
          <p:cNvSpPr txBox="true"/>
          <p:nvPr/>
        </p:nvSpPr>
        <p:spPr>
          <a:xfrm rot="0">
            <a:off x="10953206" y="926143"/>
            <a:ext cx="6806045"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15" id="15"/>
          <p:cNvSpPr txBox="true"/>
          <p:nvPr/>
        </p:nvSpPr>
        <p:spPr>
          <a:xfrm rot="0">
            <a:off x="11044137" y="1824866"/>
            <a:ext cx="317255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READING</a:t>
            </a:r>
          </a:p>
        </p:txBody>
      </p:sp>
      <p:sp>
        <p:nvSpPr>
          <p:cNvPr name="TextBox 16" id="16"/>
          <p:cNvSpPr txBox="true"/>
          <p:nvPr/>
        </p:nvSpPr>
        <p:spPr>
          <a:xfrm rot="0">
            <a:off x="2001227" y="6570681"/>
            <a:ext cx="2249904" cy="20821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PT Sans"/>
              </a:rPr>
              <a:t>Chapter 8 – Learning Objectives pg. 100 – 11</a:t>
            </a:r>
          </a:p>
          <a:p>
            <a:pPr>
              <a:lnSpc>
                <a:spcPts val="3360"/>
              </a:lnSpc>
            </a:pPr>
          </a:p>
        </p:txBody>
      </p:sp>
      <p:sp>
        <p:nvSpPr>
          <p:cNvPr name="TextBox 17" id="17"/>
          <p:cNvSpPr txBox="true"/>
          <p:nvPr/>
        </p:nvSpPr>
        <p:spPr>
          <a:xfrm rot="0">
            <a:off x="2315552" y="5937009"/>
            <a:ext cx="3148009"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BOOK</a:t>
            </a:r>
          </a:p>
        </p:txBody>
      </p:sp>
      <p:sp>
        <p:nvSpPr>
          <p:cNvPr name="TextBox 18" id="18"/>
          <p:cNvSpPr txBox="true"/>
          <p:nvPr/>
        </p:nvSpPr>
        <p:spPr>
          <a:xfrm rot="0">
            <a:off x="5974401" y="6380239"/>
            <a:ext cx="5440871" cy="33394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21" tooltip="https://www.youtube.com/watch?v=e1eadufA9l8"/>
              </a:rPr>
              <a:t>https://www.youtube.com/watch?v=i5xGYRig_hY</a:t>
            </a:r>
          </a:p>
          <a:p>
            <a:pPr marL="518162" indent="-259081" lvl="1">
              <a:lnSpc>
                <a:spcPts val="3360"/>
              </a:lnSpc>
              <a:buFont typeface="Arial"/>
              <a:buChar char="•"/>
            </a:pPr>
            <a:r>
              <a:rPr lang="en-US" sz="2400" u="sng">
                <a:solidFill>
                  <a:srgbClr val="000000"/>
                </a:solidFill>
                <a:latin typeface="PT Sans"/>
                <a:hlinkClick r:id="rId22" tooltip="https://www.youtube.com/watch?v=e1eadufA9l8"/>
              </a:rPr>
              <a:t>https://www.youtube.com/watch?v=QXGOjzcQdhQ</a:t>
            </a:r>
          </a:p>
          <a:p>
            <a:pPr marL="518162" indent="-259081" lvl="1">
              <a:lnSpc>
                <a:spcPts val="3360"/>
              </a:lnSpc>
              <a:buFont typeface="Arial"/>
              <a:buChar char="•"/>
            </a:pPr>
            <a:r>
              <a:rPr lang="en-US" sz="2400" u="sng">
                <a:solidFill>
                  <a:srgbClr val="000000"/>
                </a:solidFill>
                <a:latin typeface="PT Sans"/>
                <a:hlinkClick r:id="rId23" tooltip="https://www.youtube.com/watch?v=e1eadufA9l8"/>
              </a:rPr>
              <a:t>https://www.youtube.com/watch?v=ayefSTAnCR8</a:t>
            </a:r>
          </a:p>
          <a:p>
            <a:pPr>
              <a:lnSpc>
                <a:spcPts val="3360"/>
              </a:lnSpc>
            </a:pPr>
          </a:p>
          <a:p>
            <a:pPr>
              <a:lnSpc>
                <a:spcPts val="3360"/>
              </a:lnSpc>
            </a:pPr>
          </a:p>
        </p:txBody>
      </p:sp>
      <p:sp>
        <p:nvSpPr>
          <p:cNvPr name="TextBox 19" id="19"/>
          <p:cNvSpPr txBox="true"/>
          <p:nvPr/>
        </p:nvSpPr>
        <p:spPr>
          <a:xfrm rot="0">
            <a:off x="6352267" y="5883629"/>
            <a:ext cx="290307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VIDEOS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9175" y="6306333"/>
            <a:ext cx="8571954" cy="5903934"/>
          </a:xfrm>
          <a:custGeom>
            <a:avLst/>
            <a:gdLst/>
            <a:ahLst/>
            <a:cxnLst/>
            <a:rect r="r" b="b" t="t" l="l"/>
            <a:pathLst>
              <a:path h="5903934" w="8571954">
                <a:moveTo>
                  <a:pt x="0" y="0"/>
                </a:moveTo>
                <a:lnTo>
                  <a:pt x="8571954" y="0"/>
                </a:lnTo>
                <a:lnTo>
                  <a:pt x="8571954" y="5903934"/>
                </a:lnTo>
                <a:lnTo>
                  <a:pt x="0" y="59039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314677" y="5401419"/>
            <a:ext cx="16273301" cy="6227752"/>
            <a:chOff x="0" y="0"/>
            <a:chExt cx="4227830" cy="1617980"/>
          </a:xfrm>
        </p:grpSpPr>
        <p:sp>
          <p:nvSpPr>
            <p:cNvPr name="Freeform 4" id="4"/>
            <p:cNvSpPr/>
            <p:nvPr/>
          </p:nvSpPr>
          <p:spPr>
            <a:xfrm flipH="false" flipV="false" rot="0">
              <a:off x="-7620" y="0"/>
              <a:ext cx="4239260" cy="1624330"/>
            </a:xfrm>
            <a:custGeom>
              <a:avLst/>
              <a:gdLst/>
              <a:ahLst/>
              <a:cxnLst/>
              <a:rect r="r" b="b" t="t" l="l"/>
              <a:pathLst>
                <a:path h="1624330" w="423926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30" y="862330"/>
                    <a:pt x="4131310"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0" y="497840"/>
                    <a:pt x="3373120" y="500380"/>
                    <a:pt x="3388360" y="500380"/>
                  </a:cubicBezTo>
                  <a:cubicBezTo>
                    <a:pt x="3403600" y="501650"/>
                    <a:pt x="3420110" y="500380"/>
                    <a:pt x="3422650" y="513080"/>
                  </a:cubicBezTo>
                  <a:cubicBezTo>
                    <a:pt x="3418840" y="533400"/>
                    <a:pt x="3403600" y="554990"/>
                    <a:pt x="3383280" y="570230"/>
                  </a:cubicBezTo>
                  <a:cubicBezTo>
                    <a:pt x="3364230" y="585470"/>
                    <a:pt x="3340100" y="601980"/>
                    <a:pt x="3322320" y="614680"/>
                  </a:cubicBezTo>
                  <a:lnTo>
                    <a:pt x="3343910" y="642620"/>
                  </a:lnTo>
                  <a:cubicBezTo>
                    <a:pt x="3357880" y="632460"/>
                    <a:pt x="3370580" y="621030"/>
                    <a:pt x="3382010" y="610870"/>
                  </a:cubicBezTo>
                  <a:cubicBezTo>
                    <a:pt x="3392170" y="600710"/>
                    <a:pt x="3402330" y="591820"/>
                    <a:pt x="3411220" y="581660"/>
                  </a:cubicBezTo>
                  <a:cubicBezTo>
                    <a:pt x="3429000" y="561340"/>
                    <a:pt x="3446780" y="541020"/>
                    <a:pt x="3463290" y="514350"/>
                  </a:cubicBezTo>
                  <a:cubicBezTo>
                    <a:pt x="3487420" y="492760"/>
                    <a:pt x="3510280" y="481330"/>
                    <a:pt x="3530600" y="478790"/>
                  </a:cubicBezTo>
                  <a:cubicBezTo>
                    <a:pt x="3550920" y="474980"/>
                    <a:pt x="3567430" y="480060"/>
                    <a:pt x="3571240" y="495300"/>
                  </a:cubicBezTo>
                  <a:cubicBezTo>
                    <a:pt x="3569970" y="547370"/>
                    <a:pt x="3540760" y="603250"/>
                    <a:pt x="3500120" y="648970"/>
                  </a:cubicBezTo>
                  <a:cubicBezTo>
                    <a:pt x="3459480" y="693420"/>
                    <a:pt x="3407410" y="730250"/>
                    <a:pt x="3361690" y="759460"/>
                  </a:cubicBezTo>
                  <a:cubicBezTo>
                    <a:pt x="3384550" y="744220"/>
                    <a:pt x="3394710" y="758190"/>
                    <a:pt x="3404870" y="773430"/>
                  </a:cubicBezTo>
                  <a:cubicBezTo>
                    <a:pt x="3416300" y="765810"/>
                    <a:pt x="3364230" y="803910"/>
                    <a:pt x="3293110" y="839470"/>
                  </a:cubicBezTo>
                  <a:cubicBezTo>
                    <a:pt x="3221990" y="873760"/>
                    <a:pt x="3145790" y="899160"/>
                    <a:pt x="3060700" y="911860"/>
                  </a:cubicBezTo>
                  <a:lnTo>
                    <a:pt x="3065780" y="947420"/>
                  </a:lnTo>
                  <a:cubicBezTo>
                    <a:pt x="3086100" y="944880"/>
                    <a:pt x="3105150" y="941070"/>
                    <a:pt x="3125470" y="935990"/>
                  </a:cubicBezTo>
                  <a:cubicBezTo>
                    <a:pt x="3129280" y="953770"/>
                    <a:pt x="3136900" y="988060"/>
                    <a:pt x="3140710" y="1004570"/>
                  </a:cubicBezTo>
                  <a:cubicBezTo>
                    <a:pt x="3121660" y="1010920"/>
                    <a:pt x="3098800" y="1017270"/>
                    <a:pt x="3073400" y="1022350"/>
                  </a:cubicBezTo>
                  <a:cubicBezTo>
                    <a:pt x="3048000" y="1028700"/>
                    <a:pt x="3021330" y="1031240"/>
                    <a:pt x="2994660" y="1035050"/>
                  </a:cubicBezTo>
                  <a:cubicBezTo>
                    <a:pt x="2938780" y="1041400"/>
                    <a:pt x="2881630" y="1043940"/>
                    <a:pt x="2830830" y="1046480"/>
                  </a:cubicBezTo>
                  <a:cubicBezTo>
                    <a:pt x="2805430" y="1047750"/>
                    <a:pt x="2781300" y="1049020"/>
                    <a:pt x="2760980" y="1051560"/>
                  </a:cubicBezTo>
                  <a:cubicBezTo>
                    <a:pt x="2750820" y="1052830"/>
                    <a:pt x="2740660" y="1054100"/>
                    <a:pt x="2731770" y="1056640"/>
                  </a:cubicBezTo>
                  <a:cubicBezTo>
                    <a:pt x="2722880" y="1057910"/>
                    <a:pt x="2713990" y="1060450"/>
                    <a:pt x="2707640" y="1064260"/>
                  </a:cubicBezTo>
                  <a:cubicBezTo>
                    <a:pt x="2678430" y="1075690"/>
                    <a:pt x="2664460" y="1096010"/>
                    <a:pt x="2674620" y="1129030"/>
                  </a:cubicBezTo>
                  <a:cubicBezTo>
                    <a:pt x="2697480" y="1132840"/>
                    <a:pt x="2719070" y="1136650"/>
                    <a:pt x="2741930" y="1139190"/>
                  </a:cubicBezTo>
                  <a:cubicBezTo>
                    <a:pt x="2739390" y="1156970"/>
                    <a:pt x="2734310" y="1191260"/>
                    <a:pt x="2734310" y="1191260"/>
                  </a:cubicBezTo>
                  <a:cubicBezTo>
                    <a:pt x="2802890" y="1209040"/>
                    <a:pt x="2885440" y="1224280"/>
                    <a:pt x="2971800" y="1230630"/>
                  </a:cubicBezTo>
                  <a:lnTo>
                    <a:pt x="3004820" y="1231900"/>
                  </a:lnTo>
                  <a:lnTo>
                    <a:pt x="3070860" y="1231900"/>
                  </a:lnTo>
                  <a:cubicBezTo>
                    <a:pt x="3082290" y="1231900"/>
                    <a:pt x="3092450" y="1230630"/>
                    <a:pt x="3103880" y="1230630"/>
                  </a:cubicBezTo>
                  <a:cubicBezTo>
                    <a:pt x="3147060" y="1229360"/>
                    <a:pt x="3191510" y="1224280"/>
                    <a:pt x="3232150" y="1217930"/>
                  </a:cubicBezTo>
                  <a:cubicBezTo>
                    <a:pt x="3232150" y="1217930"/>
                    <a:pt x="3241040" y="1252220"/>
                    <a:pt x="3246120" y="1268730"/>
                  </a:cubicBezTo>
                  <a:cubicBezTo>
                    <a:pt x="3205480" y="1278890"/>
                    <a:pt x="3162300" y="1289050"/>
                    <a:pt x="3120390" y="1294130"/>
                  </a:cubicBezTo>
                  <a:cubicBezTo>
                    <a:pt x="3152140" y="1290320"/>
                    <a:pt x="3178810" y="1287780"/>
                    <a:pt x="3201670" y="1287780"/>
                  </a:cubicBezTo>
                  <a:cubicBezTo>
                    <a:pt x="3213100" y="1287780"/>
                    <a:pt x="3224530" y="1287780"/>
                    <a:pt x="3234690" y="1289050"/>
                  </a:cubicBezTo>
                  <a:cubicBezTo>
                    <a:pt x="3244850" y="1290320"/>
                    <a:pt x="3253740" y="1291590"/>
                    <a:pt x="3263900" y="1292860"/>
                  </a:cubicBezTo>
                  <a:cubicBezTo>
                    <a:pt x="3281680" y="1296670"/>
                    <a:pt x="3296920" y="1299210"/>
                    <a:pt x="3312160" y="1303020"/>
                  </a:cubicBezTo>
                  <a:cubicBezTo>
                    <a:pt x="3326130" y="1306830"/>
                    <a:pt x="3338830" y="1309370"/>
                    <a:pt x="3351530" y="1309370"/>
                  </a:cubicBezTo>
                  <a:cubicBezTo>
                    <a:pt x="3426460" y="1320800"/>
                    <a:pt x="3540760" y="1285240"/>
                    <a:pt x="3655060" y="1212850"/>
                  </a:cubicBezTo>
                  <a:cubicBezTo>
                    <a:pt x="3684270" y="1195070"/>
                    <a:pt x="3712210" y="1174750"/>
                    <a:pt x="3740150" y="1153160"/>
                  </a:cubicBezTo>
                  <a:cubicBezTo>
                    <a:pt x="3754120" y="1143000"/>
                    <a:pt x="3768090" y="1131570"/>
                    <a:pt x="3782060" y="1120140"/>
                  </a:cubicBezTo>
                  <a:cubicBezTo>
                    <a:pt x="3788410" y="1113790"/>
                    <a:pt x="3796030" y="1108710"/>
                    <a:pt x="3802380" y="1102360"/>
                  </a:cubicBezTo>
                  <a:cubicBezTo>
                    <a:pt x="3808730" y="1096010"/>
                    <a:pt x="3816350" y="1090930"/>
                    <a:pt x="3823970" y="1083310"/>
                  </a:cubicBezTo>
                  <a:cubicBezTo>
                    <a:pt x="3884930" y="1028700"/>
                    <a:pt x="3939540" y="967740"/>
                    <a:pt x="3990340" y="902970"/>
                  </a:cubicBezTo>
                  <a:cubicBezTo>
                    <a:pt x="3997960" y="891540"/>
                    <a:pt x="4005580" y="883920"/>
                    <a:pt x="4013200" y="880110"/>
                  </a:cubicBezTo>
                  <a:cubicBezTo>
                    <a:pt x="4020820" y="875030"/>
                    <a:pt x="4027170" y="873760"/>
                    <a:pt x="4033520" y="873760"/>
                  </a:cubicBezTo>
                  <a:cubicBezTo>
                    <a:pt x="4046220" y="873760"/>
                    <a:pt x="4057650" y="880110"/>
                    <a:pt x="4065270" y="885190"/>
                  </a:cubicBezTo>
                  <a:cubicBezTo>
                    <a:pt x="4093210" y="833120"/>
                    <a:pt x="4117340" y="781050"/>
                    <a:pt x="4140200" y="727710"/>
                  </a:cubicBezTo>
                  <a:cubicBezTo>
                    <a:pt x="4145280" y="713740"/>
                    <a:pt x="4151630" y="699770"/>
                    <a:pt x="4156710" y="685800"/>
                  </a:cubicBezTo>
                  <a:cubicBezTo>
                    <a:pt x="4159250" y="679450"/>
                    <a:pt x="4161790" y="671830"/>
                    <a:pt x="4164330" y="665480"/>
                  </a:cubicBezTo>
                  <a:cubicBezTo>
                    <a:pt x="4166870" y="657860"/>
                    <a:pt x="4169410" y="651510"/>
                    <a:pt x="4171950" y="643890"/>
                  </a:cubicBezTo>
                  <a:cubicBezTo>
                    <a:pt x="4177030" y="628650"/>
                    <a:pt x="4182110" y="614680"/>
                    <a:pt x="4187190" y="600710"/>
                  </a:cubicBezTo>
                  <a:cubicBezTo>
                    <a:pt x="4192270" y="585470"/>
                    <a:pt x="4196080" y="570230"/>
                    <a:pt x="4199890" y="553720"/>
                  </a:cubicBezTo>
                  <a:lnTo>
                    <a:pt x="4206240" y="529590"/>
                  </a:lnTo>
                  <a:cubicBezTo>
                    <a:pt x="4208780" y="521970"/>
                    <a:pt x="4210050" y="513080"/>
                    <a:pt x="4211320" y="504190"/>
                  </a:cubicBezTo>
                  <a:cubicBezTo>
                    <a:pt x="4215130" y="487680"/>
                    <a:pt x="4217670" y="471170"/>
                    <a:pt x="4220210" y="453390"/>
                  </a:cubicBezTo>
                  <a:cubicBezTo>
                    <a:pt x="4222750" y="440690"/>
                    <a:pt x="4239260" y="582930"/>
                    <a:pt x="4235450"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4"/>
              <a:stretch>
                <a:fillRect l="0" t="-36723" r="0" b="-36723"/>
              </a:stretch>
            </a:blipFill>
          </p:spPr>
        </p:sp>
      </p:grpSp>
      <p:sp>
        <p:nvSpPr>
          <p:cNvPr name="Freeform 5" id="5"/>
          <p:cNvSpPr/>
          <p:nvPr/>
        </p:nvSpPr>
        <p:spPr>
          <a:xfrm flipH="false" flipV="false" rot="0">
            <a:off x="1793877" y="1028700"/>
            <a:ext cx="4166405" cy="939524"/>
          </a:xfrm>
          <a:custGeom>
            <a:avLst/>
            <a:gdLst/>
            <a:ahLst/>
            <a:cxnLst/>
            <a:rect r="r" b="b" t="t" l="l"/>
            <a:pathLst>
              <a:path h="939524" w="4166405">
                <a:moveTo>
                  <a:pt x="0" y="0"/>
                </a:moveTo>
                <a:lnTo>
                  <a:pt x="4166405" y="0"/>
                </a:lnTo>
                <a:lnTo>
                  <a:pt x="4166405" y="939524"/>
                </a:lnTo>
                <a:lnTo>
                  <a:pt x="0" y="9395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6961630" y="644056"/>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7379778" y="866778"/>
            <a:ext cx="748602" cy="1123605"/>
          </a:xfrm>
          <a:custGeom>
            <a:avLst/>
            <a:gdLst/>
            <a:ahLst/>
            <a:cxnLst/>
            <a:rect r="r" b="b" t="t" l="l"/>
            <a:pathLst>
              <a:path h="1123605" w="748602">
                <a:moveTo>
                  <a:pt x="0" y="0"/>
                </a:moveTo>
                <a:lnTo>
                  <a:pt x="748602" y="0"/>
                </a:lnTo>
                <a:lnTo>
                  <a:pt x="748602" y="1123605"/>
                </a:lnTo>
                <a:lnTo>
                  <a:pt x="0" y="11236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234521" y="1422638"/>
            <a:ext cx="6536482"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ACTIVITY</a:t>
            </a:r>
          </a:p>
        </p:txBody>
      </p:sp>
      <p:sp>
        <p:nvSpPr>
          <p:cNvPr name="TextBox 9" id="9"/>
          <p:cNvSpPr txBox="true"/>
          <p:nvPr/>
        </p:nvSpPr>
        <p:spPr>
          <a:xfrm rot="0">
            <a:off x="2234521" y="2920213"/>
            <a:ext cx="4232717" cy="2635252"/>
          </a:xfrm>
          <a:prstGeom prst="rect">
            <a:avLst/>
          </a:prstGeom>
        </p:spPr>
        <p:txBody>
          <a:bodyPr anchor="t" rtlCol="false" tIns="0" lIns="0" bIns="0" rIns="0">
            <a:spAutoFit/>
          </a:bodyPr>
          <a:lstStyle/>
          <a:p>
            <a:pPr>
              <a:lnSpc>
                <a:spcPts val="6999"/>
              </a:lnSpc>
            </a:pPr>
            <a:r>
              <a:rPr lang="en-US" sz="4999">
                <a:solidFill>
                  <a:srgbClr val="8A664C"/>
                </a:solidFill>
                <a:latin typeface="Lilita One Bold"/>
              </a:rPr>
              <a:t>WRITE LEARNING OBJECTIVES</a:t>
            </a:r>
          </a:p>
        </p:txBody>
      </p:sp>
      <p:sp>
        <p:nvSpPr>
          <p:cNvPr name="TextBox 10" id="10"/>
          <p:cNvSpPr txBox="true"/>
          <p:nvPr/>
        </p:nvSpPr>
        <p:spPr>
          <a:xfrm rot="0">
            <a:off x="8852242" y="1195421"/>
            <a:ext cx="9051620" cy="3758565"/>
          </a:xfrm>
          <a:prstGeom prst="rect">
            <a:avLst/>
          </a:prstGeom>
        </p:spPr>
        <p:txBody>
          <a:bodyPr anchor="t" rtlCol="false" tIns="0" lIns="0" bIns="0" rIns="0">
            <a:spAutoFit/>
          </a:bodyPr>
          <a:lstStyle/>
          <a:p>
            <a:pPr>
              <a:lnSpc>
                <a:spcPts val="3360"/>
              </a:lnSpc>
            </a:pPr>
            <a:r>
              <a:rPr lang="en-US" sz="2400">
                <a:solidFill>
                  <a:srgbClr val="000000"/>
                </a:solidFill>
                <a:latin typeface="PT Sans"/>
              </a:rPr>
              <a:t>Practice creating learning objectives based off SME recommendations. </a:t>
            </a:r>
          </a:p>
          <a:p>
            <a:pPr marL="518162" indent="-259081" lvl="1">
              <a:lnSpc>
                <a:spcPts val="3360"/>
              </a:lnSpc>
              <a:buFont typeface="Arial"/>
              <a:buChar char="•"/>
            </a:pPr>
            <a:r>
              <a:rPr lang="en-US" sz="2400">
                <a:solidFill>
                  <a:srgbClr val="000000"/>
                </a:solidFill>
                <a:latin typeface="PT Sans"/>
              </a:rPr>
              <a:t>Create Learning objectives for a course about Anxiety to state Workers of Oregon.</a:t>
            </a:r>
          </a:p>
          <a:p>
            <a:pPr marL="518162" indent="-259081" lvl="1">
              <a:lnSpc>
                <a:spcPts val="3360"/>
              </a:lnSpc>
              <a:buFont typeface="Arial"/>
              <a:buChar char="•"/>
            </a:pPr>
            <a:r>
              <a:rPr lang="en-US" sz="2400">
                <a:solidFill>
                  <a:srgbClr val="000000"/>
                </a:solidFill>
                <a:latin typeface="PT Sans"/>
              </a:rPr>
              <a:t>Create Learning objectives for a course about Oral hygiene to Personal Support Workers supporting their consumers in Oregon. </a:t>
            </a:r>
          </a:p>
          <a:p>
            <a:pPr marL="518162" indent="-259081" lvl="1">
              <a:lnSpc>
                <a:spcPts val="3360"/>
              </a:lnSpc>
              <a:buFont typeface="Arial"/>
              <a:buChar char="•"/>
            </a:pPr>
            <a:r>
              <a:rPr lang="en-US" sz="2400">
                <a:solidFill>
                  <a:srgbClr val="000000"/>
                </a:solidFill>
                <a:latin typeface="PT Sans"/>
              </a:rPr>
              <a:t>Create Learning Objectives for Cultural Sensitivities for a course for local high school students in the Portland Metro Area.</a:t>
            </a:r>
          </a:p>
          <a:p>
            <a:pPr>
              <a:lnSpc>
                <a:spcPts val="3360"/>
              </a:lnSpc>
            </a:pPr>
          </a:p>
        </p:txBody>
      </p:sp>
      <p:sp>
        <p:nvSpPr>
          <p:cNvPr name="TextBox 11" id="11"/>
          <p:cNvSpPr txBox="true"/>
          <p:nvPr/>
        </p:nvSpPr>
        <p:spPr>
          <a:xfrm rot="0">
            <a:off x="8852242" y="695041"/>
            <a:ext cx="4279305"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SCENARIOS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775" r="0" b="-1775"/>
              </a:stretch>
            </a:blipFill>
          </p:spPr>
        </p:sp>
      </p:grpSp>
      <p:sp>
        <p:nvSpPr>
          <p:cNvPr name="Freeform 5" id="5"/>
          <p:cNvSpPr/>
          <p:nvPr/>
        </p:nvSpPr>
        <p:spPr>
          <a:xfrm flipH="false" flipV="false" rot="0">
            <a:off x="1878603"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610924" y="1467329"/>
            <a:ext cx="6568436"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QUESTIONS</a:t>
            </a:r>
          </a:p>
        </p:txBody>
      </p:sp>
      <p:sp>
        <p:nvSpPr>
          <p:cNvPr name="Freeform 7" id="7"/>
          <p:cNvSpPr/>
          <p:nvPr/>
        </p:nvSpPr>
        <p:spPr>
          <a:xfrm flipH="false" flipV="false" rot="0">
            <a:off x="6428583" y="3532375"/>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610924" y="3616960"/>
            <a:ext cx="5228439" cy="512699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What was your experience having little to no information about a course you had to develop learning outcomes for?</a:t>
            </a:r>
          </a:p>
          <a:p>
            <a:pPr marL="626109" indent="-313054" lvl="1">
              <a:lnSpc>
                <a:spcPts val="4059"/>
              </a:lnSpc>
              <a:buFont typeface="Arial"/>
              <a:buChar char="•"/>
            </a:pPr>
            <a:r>
              <a:rPr lang="en-US" sz="2899">
                <a:solidFill>
                  <a:srgbClr val="000000"/>
                </a:solidFill>
                <a:latin typeface="PT Sans"/>
              </a:rPr>
              <a:t>Did Bloom’s taxonomy help?</a:t>
            </a:r>
          </a:p>
          <a:p>
            <a:pPr marL="626109" indent="-313054" lvl="1">
              <a:lnSpc>
                <a:spcPts val="4059"/>
              </a:lnSpc>
              <a:buFont typeface="Arial"/>
              <a:buChar char="•"/>
            </a:pPr>
            <a:r>
              <a:rPr lang="en-US" sz="2899">
                <a:solidFill>
                  <a:srgbClr val="000000"/>
                </a:solidFill>
                <a:latin typeface="PT Sans"/>
              </a:rPr>
              <a:t>Does blooms taxonomy change the way you think about developing courses.</a:t>
            </a:r>
          </a:p>
          <a:p>
            <a:pPr marL="626109" indent="-313054" lvl="1">
              <a:lnSpc>
                <a:spcPts val="4059"/>
              </a:lnSpc>
              <a:buFont typeface="Arial"/>
              <a:buChar char="•"/>
            </a:pPr>
          </a:p>
        </p:txBody>
      </p:sp>
      <p:sp>
        <p:nvSpPr>
          <p:cNvPr name="TextBox 9" id="9"/>
          <p:cNvSpPr txBox="true"/>
          <p:nvPr/>
        </p:nvSpPr>
        <p:spPr>
          <a:xfrm rot="0">
            <a:off x="1762552" y="2980949"/>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MOST COMMON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7157090" y="-1429653"/>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825335" y="3254296"/>
            <a:ext cx="8433965" cy="1354066"/>
          </a:xfrm>
          <a:prstGeom prst="rect">
            <a:avLst/>
          </a:prstGeom>
        </p:spPr>
        <p:txBody>
          <a:bodyPr anchor="t" rtlCol="false" tIns="0" lIns="0" bIns="0" rIns="0">
            <a:spAutoFit/>
          </a:bodyPr>
          <a:lstStyle/>
          <a:p>
            <a:pPr algn="r">
              <a:lnSpc>
                <a:spcPts val="10462"/>
              </a:lnSpc>
            </a:pPr>
            <a:r>
              <a:rPr lang="en-US" sz="9341">
                <a:solidFill>
                  <a:srgbClr val="FFFFFF"/>
                </a:solidFill>
                <a:latin typeface="Lilita One"/>
              </a:rPr>
              <a:t>UPCOMING</a:t>
            </a:r>
          </a:p>
        </p:txBody>
      </p:sp>
      <p:sp>
        <p:nvSpPr>
          <p:cNvPr name="TextBox 5" id="5"/>
          <p:cNvSpPr txBox="true"/>
          <p:nvPr/>
        </p:nvSpPr>
        <p:spPr>
          <a:xfrm rot="0">
            <a:off x="12230090" y="5067300"/>
            <a:ext cx="3872234" cy="638513"/>
          </a:xfrm>
          <a:prstGeom prst="rect">
            <a:avLst/>
          </a:prstGeom>
        </p:spPr>
        <p:txBody>
          <a:bodyPr anchor="t" rtlCol="false" tIns="0" lIns="0" bIns="0" rIns="0">
            <a:spAutoFit/>
          </a:bodyPr>
          <a:lstStyle/>
          <a:p>
            <a:pPr algn="r">
              <a:lnSpc>
                <a:spcPts val="5231"/>
              </a:lnSpc>
            </a:pPr>
            <a:r>
              <a:rPr lang="en-US" sz="3736">
                <a:solidFill>
                  <a:srgbClr val="FFFFFF"/>
                </a:solidFill>
                <a:latin typeface="Lilita One"/>
              </a:rPr>
              <a:t>ACCESIBILITY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38696" y="-232067"/>
            <a:ext cx="13921241" cy="10211437"/>
            <a:chOff x="0" y="0"/>
            <a:chExt cx="4198620" cy="3079750"/>
          </a:xfrm>
        </p:grpSpPr>
        <p:sp>
          <p:nvSpPr>
            <p:cNvPr name="Freeform 3" id="3"/>
            <p:cNvSpPr/>
            <p:nvPr/>
          </p:nvSpPr>
          <p:spPr>
            <a:xfrm flipH="false" flipV="false" rot="0">
              <a:off x="-12700" y="-2540"/>
              <a:ext cx="4215130" cy="3083560"/>
            </a:xfrm>
            <a:custGeom>
              <a:avLst/>
              <a:gdLst/>
              <a:ahLst/>
              <a:cxnLst/>
              <a:rect r="r" b="b" t="t" l="l"/>
              <a:pathLst>
                <a:path h="3083560" w="421513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l="-4949" t="0" r="-4949" b="0"/>
              </a:stretch>
            </a:blipFill>
          </p:spPr>
        </p:sp>
      </p:grpSp>
      <p:sp>
        <p:nvSpPr>
          <p:cNvPr name="Freeform 4" id="4"/>
          <p:cNvSpPr/>
          <p:nvPr/>
        </p:nvSpPr>
        <p:spPr>
          <a:xfrm flipH="false" flipV="false" rot="0">
            <a:off x="2058036" y="1906679"/>
            <a:ext cx="4818703" cy="1086618"/>
          </a:xfrm>
          <a:custGeom>
            <a:avLst/>
            <a:gdLst/>
            <a:ahLst/>
            <a:cxnLst/>
            <a:rect r="r" b="b" t="t" l="l"/>
            <a:pathLst>
              <a:path h="1086618" w="4818703">
                <a:moveTo>
                  <a:pt x="0" y="0"/>
                </a:moveTo>
                <a:lnTo>
                  <a:pt x="4818703" y="0"/>
                </a:lnTo>
                <a:lnTo>
                  <a:pt x="4818703" y="1086618"/>
                </a:lnTo>
                <a:lnTo>
                  <a:pt x="0" y="10866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54678" y="7650164"/>
            <a:ext cx="7486147" cy="1403653"/>
          </a:xfrm>
          <a:custGeom>
            <a:avLst/>
            <a:gdLst/>
            <a:ahLst/>
            <a:cxnLst/>
            <a:rect r="r" b="b" t="t" l="l"/>
            <a:pathLst>
              <a:path h="1403653" w="7486147">
                <a:moveTo>
                  <a:pt x="0" y="0"/>
                </a:moveTo>
                <a:lnTo>
                  <a:pt x="7486147" y="0"/>
                </a:lnTo>
                <a:lnTo>
                  <a:pt x="7486147" y="1403653"/>
                </a:lnTo>
                <a:lnTo>
                  <a:pt x="0" y="14036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365660" y="2488088"/>
            <a:ext cx="7025771"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7" id="7"/>
          <p:cNvSpPr txBox="true"/>
          <p:nvPr/>
        </p:nvSpPr>
        <p:spPr>
          <a:xfrm rot="0">
            <a:off x="1160686" y="4848744"/>
            <a:ext cx="4136230" cy="589916"/>
          </a:xfrm>
          <a:prstGeom prst="rect">
            <a:avLst/>
          </a:prstGeom>
        </p:spPr>
        <p:txBody>
          <a:bodyPr anchor="t" rtlCol="false" tIns="0" lIns="0" bIns="0" rIns="0">
            <a:spAutoFit/>
          </a:bodyPr>
          <a:lstStyle/>
          <a:p>
            <a:pPr>
              <a:lnSpc>
                <a:spcPts val="4759"/>
              </a:lnSpc>
            </a:pPr>
            <a:r>
              <a:rPr lang="en-US" sz="3399">
                <a:solidFill>
                  <a:srgbClr val="004AAD"/>
                </a:solidFill>
                <a:latin typeface="Lilita One Bold"/>
              </a:rPr>
              <a:t>BLOOMS TAXONOMY</a:t>
            </a:r>
          </a:p>
        </p:txBody>
      </p:sp>
      <p:sp>
        <p:nvSpPr>
          <p:cNvPr name="TextBox 8" id="8"/>
          <p:cNvSpPr txBox="true"/>
          <p:nvPr/>
        </p:nvSpPr>
        <p:spPr>
          <a:xfrm rot="0">
            <a:off x="1365660" y="8082750"/>
            <a:ext cx="4145570" cy="481330"/>
          </a:xfrm>
          <a:prstGeom prst="rect">
            <a:avLst/>
          </a:prstGeom>
        </p:spPr>
        <p:txBody>
          <a:bodyPr anchor="t" rtlCol="false" tIns="0" lIns="0" bIns="0" rIns="0">
            <a:spAutoFit/>
          </a:bodyPr>
          <a:lstStyle/>
          <a:p>
            <a:pPr>
              <a:lnSpc>
                <a:spcPts val="3919"/>
              </a:lnSpc>
            </a:pPr>
            <a:r>
              <a:rPr lang="en-US" sz="2799">
                <a:solidFill>
                  <a:srgbClr val="FFFFFF"/>
                </a:solidFill>
                <a:latin typeface="Dosis Ultra-Bold"/>
              </a:rPr>
              <a:t>WE CAN DO HARD THINGS</a:t>
            </a:r>
          </a:p>
        </p:txBody>
      </p:sp>
      <p:sp>
        <p:nvSpPr>
          <p:cNvPr name="TextBox 9" id="9"/>
          <p:cNvSpPr txBox="true"/>
          <p:nvPr/>
        </p:nvSpPr>
        <p:spPr>
          <a:xfrm rot="0">
            <a:off x="1160686" y="3808744"/>
            <a:ext cx="4889571" cy="589916"/>
          </a:xfrm>
          <a:prstGeom prst="rect">
            <a:avLst/>
          </a:prstGeom>
        </p:spPr>
        <p:txBody>
          <a:bodyPr anchor="t" rtlCol="false" tIns="0" lIns="0" bIns="0" rIns="0">
            <a:spAutoFit/>
          </a:bodyPr>
          <a:lstStyle/>
          <a:p>
            <a:pPr>
              <a:lnSpc>
                <a:spcPts val="4759"/>
              </a:lnSpc>
            </a:pPr>
            <a:r>
              <a:rPr lang="en-US" sz="3399">
                <a:solidFill>
                  <a:srgbClr val="004AAD"/>
                </a:solidFill>
                <a:latin typeface="Lilita One Bold"/>
              </a:rPr>
              <a:t>LEARNING OBJECTIVES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894279" y="750703"/>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38836" y="1066800"/>
            <a:ext cx="5810799" cy="256602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REVIEW - INSTRUCTIONAL DESIGN MODELS</a:t>
            </a:r>
          </a:p>
        </p:txBody>
      </p:sp>
      <p:sp>
        <p:nvSpPr>
          <p:cNvPr name="Freeform 5" id="5"/>
          <p:cNvSpPr/>
          <p:nvPr/>
        </p:nvSpPr>
        <p:spPr>
          <a:xfrm flipH="false" flipV="false" rot="0">
            <a:off x="5832704" y="3862960"/>
            <a:ext cx="595880" cy="661170"/>
          </a:xfrm>
          <a:custGeom>
            <a:avLst/>
            <a:gdLst/>
            <a:ahLst/>
            <a:cxnLst/>
            <a:rect r="r" b="b" t="t" l="l"/>
            <a:pathLst>
              <a:path h="661170" w="595880">
                <a:moveTo>
                  <a:pt x="0" y="0"/>
                </a:moveTo>
                <a:lnTo>
                  <a:pt x="595879" y="0"/>
                </a:lnTo>
                <a:lnTo>
                  <a:pt x="595879" y="661170"/>
                </a:lnTo>
                <a:lnTo>
                  <a:pt x="0" y="6611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007485" y="1028700"/>
            <a:ext cx="10803599" cy="8607458"/>
          </a:xfrm>
          <a:custGeom>
            <a:avLst/>
            <a:gdLst/>
            <a:ahLst/>
            <a:cxnLst/>
            <a:rect r="r" b="b" t="t" l="l"/>
            <a:pathLst>
              <a:path h="8607458" w="10803599">
                <a:moveTo>
                  <a:pt x="0" y="0"/>
                </a:moveTo>
                <a:lnTo>
                  <a:pt x="10803599" y="0"/>
                </a:lnTo>
                <a:lnTo>
                  <a:pt x="10803599" y="8607458"/>
                </a:lnTo>
                <a:lnTo>
                  <a:pt x="0" y="8607458"/>
                </a:lnTo>
                <a:lnTo>
                  <a:pt x="0" y="0"/>
                </a:lnTo>
                <a:close/>
              </a:path>
            </a:pathLst>
          </a:custGeom>
          <a:blipFill>
            <a:blip r:embed="rId9"/>
            <a:stretch>
              <a:fillRect l="0" t="0" r="0" b="0"/>
            </a:stretch>
          </a:blipFill>
        </p:spPr>
      </p:sp>
      <p:sp>
        <p:nvSpPr>
          <p:cNvPr name="TextBox 7" id="7"/>
          <p:cNvSpPr txBox="true"/>
          <p:nvPr/>
        </p:nvSpPr>
        <p:spPr>
          <a:xfrm rot="0">
            <a:off x="613064" y="4950465"/>
            <a:ext cx="6136572" cy="5126990"/>
          </a:xfrm>
          <a:prstGeom prst="rect">
            <a:avLst/>
          </a:prstGeom>
        </p:spPr>
        <p:txBody>
          <a:bodyPr anchor="t" rtlCol="false" tIns="0" lIns="0" bIns="0" rIns="0">
            <a:spAutoFit/>
          </a:bodyPr>
          <a:lstStyle/>
          <a:p>
            <a:pPr>
              <a:lnSpc>
                <a:spcPts val="4059"/>
              </a:lnSpc>
            </a:pPr>
            <a:r>
              <a:rPr lang="en-US" sz="2899">
                <a:solidFill>
                  <a:srgbClr val="000000"/>
                </a:solidFill>
                <a:latin typeface="PT Sans"/>
              </a:rPr>
              <a:t>Starting with the goal first and moving backwards with barriers and limitations.</a:t>
            </a:r>
          </a:p>
          <a:p>
            <a:pPr>
              <a:lnSpc>
                <a:spcPts val="4059"/>
              </a:lnSpc>
            </a:pPr>
          </a:p>
          <a:p>
            <a:pPr>
              <a:lnSpc>
                <a:spcPts val="4059"/>
              </a:lnSpc>
            </a:pPr>
            <a:r>
              <a:rPr lang="en-US" sz="2899">
                <a:solidFill>
                  <a:srgbClr val="000000"/>
                </a:solidFill>
                <a:latin typeface="PT Sans Bold"/>
              </a:rPr>
              <a:t>Pros:</a:t>
            </a:r>
            <a:r>
              <a:rPr lang="en-US" sz="2899">
                <a:solidFill>
                  <a:srgbClr val="000000"/>
                </a:solidFill>
                <a:latin typeface="PT Sans"/>
              </a:rPr>
              <a:t> Realistic expectations, goal orientated, visually appealing and understandable</a:t>
            </a:r>
          </a:p>
          <a:p>
            <a:pPr>
              <a:lnSpc>
                <a:spcPts val="4059"/>
              </a:lnSpc>
            </a:pPr>
            <a:r>
              <a:rPr lang="en-US" sz="2899">
                <a:solidFill>
                  <a:srgbClr val="000000"/>
                </a:solidFill>
                <a:latin typeface="PT Sans Bold"/>
              </a:rPr>
              <a:t>Cons: </a:t>
            </a:r>
            <a:r>
              <a:rPr lang="en-US" sz="2899">
                <a:solidFill>
                  <a:srgbClr val="000000"/>
                </a:solidFill>
                <a:latin typeface="PT Sans"/>
              </a:rPr>
              <a:t>Need to build in time to adjust, not flexible, not focused on learner - more focused on program.</a:t>
            </a:r>
          </a:p>
        </p:txBody>
      </p:sp>
      <p:sp>
        <p:nvSpPr>
          <p:cNvPr name="TextBox 8" id="8"/>
          <p:cNvSpPr txBox="true"/>
          <p:nvPr/>
        </p:nvSpPr>
        <p:spPr>
          <a:xfrm rot="0">
            <a:off x="1028700" y="4126870"/>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BACKWARDS DESIGN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94279" y="750703"/>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971226" y="3772722"/>
            <a:ext cx="595880" cy="661170"/>
          </a:xfrm>
          <a:custGeom>
            <a:avLst/>
            <a:gdLst/>
            <a:ahLst/>
            <a:cxnLst/>
            <a:rect r="r" b="b" t="t" l="l"/>
            <a:pathLst>
              <a:path h="661170" w="595880">
                <a:moveTo>
                  <a:pt x="0" y="0"/>
                </a:moveTo>
                <a:lnTo>
                  <a:pt x="595879" y="0"/>
                </a:lnTo>
                <a:lnTo>
                  <a:pt x="595879" y="661171"/>
                </a:lnTo>
                <a:lnTo>
                  <a:pt x="0" y="66117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938836" y="1066800"/>
            <a:ext cx="5810799" cy="256602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REVIEW - INSTRUCTIONAL DESIGN MODELS</a:t>
            </a:r>
          </a:p>
        </p:txBody>
      </p:sp>
      <p:sp>
        <p:nvSpPr>
          <p:cNvPr name="TextBox 5" id="5"/>
          <p:cNvSpPr txBox="true"/>
          <p:nvPr/>
        </p:nvSpPr>
        <p:spPr>
          <a:xfrm rot="0">
            <a:off x="1028700" y="4126870"/>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YOUR TURN</a:t>
            </a:r>
          </a:p>
        </p:txBody>
      </p:sp>
      <p:sp>
        <p:nvSpPr>
          <p:cNvPr name="TextBox 6" id="6"/>
          <p:cNvSpPr txBox="true"/>
          <p:nvPr/>
        </p:nvSpPr>
        <p:spPr>
          <a:xfrm rot="0">
            <a:off x="613064" y="4950465"/>
            <a:ext cx="7773140" cy="5641340"/>
          </a:xfrm>
          <a:prstGeom prst="rect">
            <a:avLst/>
          </a:prstGeom>
        </p:spPr>
        <p:txBody>
          <a:bodyPr anchor="t" rtlCol="false" tIns="0" lIns="0" bIns="0" rIns="0">
            <a:spAutoFit/>
          </a:bodyPr>
          <a:lstStyle/>
          <a:p>
            <a:pPr>
              <a:lnSpc>
                <a:spcPts val="4059"/>
              </a:lnSpc>
            </a:pPr>
            <a:r>
              <a:rPr lang="en-US" sz="2899">
                <a:solidFill>
                  <a:srgbClr val="000000"/>
                </a:solidFill>
                <a:latin typeface="PT Sans"/>
              </a:rPr>
              <a:t>I want this to be a collaborative experience. </a:t>
            </a:r>
          </a:p>
          <a:p>
            <a:pPr>
              <a:lnSpc>
                <a:spcPts val="4059"/>
              </a:lnSpc>
            </a:pPr>
          </a:p>
          <a:p>
            <a:pPr>
              <a:lnSpc>
                <a:spcPts val="4059"/>
              </a:lnSpc>
            </a:pPr>
            <a:r>
              <a:rPr lang="en-US" sz="2899">
                <a:solidFill>
                  <a:srgbClr val="000000"/>
                </a:solidFill>
                <a:latin typeface="PT Sans"/>
              </a:rPr>
              <a:t>Please remain respectful, kind, and clear with feedback. Remember we are all different levels and all learning.</a:t>
            </a:r>
          </a:p>
          <a:p>
            <a:pPr>
              <a:lnSpc>
                <a:spcPts val="4059"/>
              </a:lnSpc>
            </a:pPr>
          </a:p>
          <a:p>
            <a:pPr>
              <a:lnSpc>
                <a:spcPts val="4059"/>
              </a:lnSpc>
            </a:pPr>
            <a:r>
              <a:rPr lang="en-US" sz="2899">
                <a:solidFill>
                  <a:srgbClr val="000000"/>
                </a:solidFill>
                <a:latin typeface="PT Sans"/>
              </a:rPr>
              <a:t>Think in terms of </a:t>
            </a:r>
          </a:p>
          <a:p>
            <a:pPr>
              <a:lnSpc>
                <a:spcPts val="4059"/>
              </a:lnSpc>
            </a:pPr>
            <a:r>
              <a:rPr lang="en-US" sz="2899">
                <a:solidFill>
                  <a:srgbClr val="000000"/>
                </a:solidFill>
                <a:latin typeface="PT Sans"/>
              </a:rPr>
              <a:t>Content Clarity</a:t>
            </a:r>
          </a:p>
          <a:p>
            <a:pPr>
              <a:lnSpc>
                <a:spcPts val="4059"/>
              </a:lnSpc>
            </a:pPr>
            <a:r>
              <a:rPr lang="en-US" sz="2899">
                <a:solidFill>
                  <a:srgbClr val="000000"/>
                </a:solidFill>
                <a:latin typeface="PT Sans"/>
              </a:rPr>
              <a:t>Visibility -Design</a:t>
            </a:r>
          </a:p>
          <a:p>
            <a:pPr>
              <a:lnSpc>
                <a:spcPts val="4059"/>
              </a:lnSpc>
            </a:pPr>
            <a:r>
              <a:rPr lang="en-US" sz="2899">
                <a:solidFill>
                  <a:srgbClr val="000000"/>
                </a:solidFill>
                <a:latin typeface="PT Sans"/>
              </a:rPr>
              <a:t>Program Process - Job Aid</a:t>
            </a:r>
          </a:p>
          <a:p>
            <a:pPr>
              <a:lnSpc>
                <a:spcPts val="4059"/>
              </a:lnSpc>
            </a:pPr>
          </a:p>
        </p:txBody>
      </p:sp>
      <p:grpSp>
        <p:nvGrpSpPr>
          <p:cNvPr name="Group 7" id="7"/>
          <p:cNvGrpSpPr/>
          <p:nvPr/>
        </p:nvGrpSpPr>
        <p:grpSpPr>
          <a:xfrm rot="0">
            <a:off x="7842952" y="-113726"/>
            <a:ext cx="13921241" cy="10211437"/>
            <a:chOff x="0" y="0"/>
            <a:chExt cx="4198620" cy="3079750"/>
          </a:xfrm>
        </p:grpSpPr>
        <p:sp>
          <p:nvSpPr>
            <p:cNvPr name="Freeform 8" id="8"/>
            <p:cNvSpPr/>
            <p:nvPr/>
          </p:nvSpPr>
          <p:spPr>
            <a:xfrm flipH="false" flipV="false" rot="0">
              <a:off x="-12700" y="-2540"/>
              <a:ext cx="4215130" cy="3083560"/>
            </a:xfrm>
            <a:custGeom>
              <a:avLst/>
              <a:gdLst/>
              <a:ahLst/>
              <a:cxnLst/>
              <a:rect r="r" b="b" t="t" l="l"/>
              <a:pathLst>
                <a:path h="3083560" w="421513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7"/>
              <a:stretch>
                <a:fillRect l="-4846" t="0" r="-4846"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086600" y="0"/>
            <a:ext cx="920640" cy="1119035"/>
            <a:chOff x="0" y="0"/>
            <a:chExt cx="1704886" cy="2072284"/>
          </a:xfrm>
        </p:grpSpPr>
        <p:sp>
          <p:nvSpPr>
            <p:cNvPr name="Freeform 3" id="3"/>
            <p:cNvSpPr/>
            <p:nvPr/>
          </p:nvSpPr>
          <p:spPr>
            <a:xfrm flipH="false" flipV="false" rot="0">
              <a:off x="0" y="0"/>
              <a:ext cx="1545336" cy="1761236"/>
            </a:xfrm>
            <a:custGeom>
              <a:avLst/>
              <a:gdLst/>
              <a:ahLst/>
              <a:cxnLst/>
              <a:rect r="r" b="b" t="t" l="l"/>
              <a:pathLst>
                <a:path h="1761236" w="1545336">
                  <a:moveTo>
                    <a:pt x="0" y="0"/>
                  </a:moveTo>
                  <a:lnTo>
                    <a:pt x="0" y="1761236"/>
                  </a:lnTo>
                  <a:cubicBezTo>
                    <a:pt x="723011" y="1405763"/>
                    <a:pt x="1284732" y="772160"/>
                    <a:pt x="1545336" y="0"/>
                  </a:cubicBezTo>
                  <a:close/>
                </a:path>
              </a:pathLst>
            </a:custGeom>
            <a:solidFill>
              <a:srgbClr val="FF3868"/>
            </a:solidFill>
          </p:spPr>
        </p:sp>
      </p:grpSp>
      <p:sp>
        <p:nvSpPr>
          <p:cNvPr name="Freeform 4" id="4"/>
          <p:cNvSpPr/>
          <p:nvPr/>
        </p:nvSpPr>
        <p:spPr>
          <a:xfrm flipH="false" flipV="false" rot="0">
            <a:off x="7052308" y="-34292"/>
            <a:ext cx="4968153" cy="10355578"/>
          </a:xfrm>
          <a:custGeom>
            <a:avLst/>
            <a:gdLst/>
            <a:ahLst/>
            <a:cxnLst/>
            <a:rect r="r" b="b" t="t" l="l"/>
            <a:pathLst>
              <a:path h="10355578" w="4968153">
                <a:moveTo>
                  <a:pt x="0" y="0"/>
                </a:moveTo>
                <a:lnTo>
                  <a:pt x="4968153" y="0"/>
                </a:lnTo>
                <a:lnTo>
                  <a:pt x="4968153" y="10355579"/>
                </a:lnTo>
                <a:lnTo>
                  <a:pt x="0" y="103555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086600" y="9512893"/>
            <a:ext cx="4114800" cy="774107"/>
          </a:xfrm>
          <a:custGeom>
            <a:avLst/>
            <a:gdLst/>
            <a:ahLst/>
            <a:cxnLst/>
            <a:rect r="r" b="b" t="t" l="l"/>
            <a:pathLst>
              <a:path h="774107" w="4114800">
                <a:moveTo>
                  <a:pt x="0" y="0"/>
                </a:moveTo>
                <a:lnTo>
                  <a:pt x="4114800" y="0"/>
                </a:lnTo>
                <a:lnTo>
                  <a:pt x="4114800" y="774107"/>
                </a:lnTo>
                <a:lnTo>
                  <a:pt x="0" y="774107"/>
                </a:lnTo>
                <a:lnTo>
                  <a:pt x="0" y="0"/>
                </a:lnTo>
                <a:close/>
              </a:path>
            </a:pathLst>
          </a:custGeom>
          <a:blipFill>
            <a:blip r:embed="rId4"/>
            <a:stretch>
              <a:fillRect l="-8630" t="-25678" r="-4120" b="-51063"/>
            </a:stretch>
          </a:blipFill>
        </p:spPr>
      </p:sp>
      <p:sp>
        <p:nvSpPr>
          <p:cNvPr name="TextBox 6" id="6"/>
          <p:cNvSpPr txBox="true"/>
          <p:nvPr/>
        </p:nvSpPr>
        <p:spPr>
          <a:xfrm rot="0">
            <a:off x="7379548" y="3351458"/>
            <a:ext cx="243797" cy="560446"/>
          </a:xfrm>
          <a:prstGeom prst="rect">
            <a:avLst/>
          </a:prstGeom>
        </p:spPr>
        <p:txBody>
          <a:bodyPr anchor="t" rtlCol="false" tIns="0" lIns="0" bIns="0" rIns="0">
            <a:spAutoFit/>
          </a:bodyPr>
          <a:lstStyle/>
          <a:p>
            <a:pPr algn="l">
              <a:lnSpc>
                <a:spcPts val="4535"/>
              </a:lnSpc>
            </a:pPr>
            <a:r>
              <a:rPr lang="en-US" sz="3239">
                <a:solidFill>
                  <a:srgbClr val="9C38FF"/>
                </a:solidFill>
                <a:latin typeface="Now Medium"/>
              </a:rPr>
              <a:t>2</a:t>
            </a:r>
          </a:p>
        </p:txBody>
      </p:sp>
      <p:sp>
        <p:nvSpPr>
          <p:cNvPr name="TextBox 7" id="7"/>
          <p:cNvSpPr txBox="true"/>
          <p:nvPr/>
        </p:nvSpPr>
        <p:spPr>
          <a:xfrm rot="0">
            <a:off x="7393672" y="4887302"/>
            <a:ext cx="252541" cy="560446"/>
          </a:xfrm>
          <a:prstGeom prst="rect">
            <a:avLst/>
          </a:prstGeom>
        </p:spPr>
        <p:txBody>
          <a:bodyPr anchor="t" rtlCol="false" tIns="0" lIns="0" bIns="0" rIns="0">
            <a:spAutoFit/>
          </a:bodyPr>
          <a:lstStyle/>
          <a:p>
            <a:pPr algn="l">
              <a:lnSpc>
                <a:spcPts val="4535"/>
              </a:lnSpc>
            </a:pPr>
            <a:r>
              <a:rPr lang="en-US" sz="3239">
                <a:solidFill>
                  <a:srgbClr val="38FFDB"/>
                </a:solidFill>
                <a:latin typeface="Now Medium"/>
              </a:rPr>
              <a:t>3</a:t>
            </a:r>
          </a:p>
        </p:txBody>
      </p:sp>
      <p:sp>
        <p:nvSpPr>
          <p:cNvPr name="TextBox 8" id="8"/>
          <p:cNvSpPr txBox="true"/>
          <p:nvPr/>
        </p:nvSpPr>
        <p:spPr>
          <a:xfrm rot="0">
            <a:off x="7403959" y="6423409"/>
            <a:ext cx="259747" cy="560451"/>
          </a:xfrm>
          <a:prstGeom prst="rect">
            <a:avLst/>
          </a:prstGeom>
        </p:spPr>
        <p:txBody>
          <a:bodyPr anchor="t" rtlCol="false" tIns="0" lIns="0" bIns="0" rIns="0">
            <a:spAutoFit/>
          </a:bodyPr>
          <a:lstStyle/>
          <a:p>
            <a:pPr algn="l">
              <a:lnSpc>
                <a:spcPts val="4536"/>
              </a:lnSpc>
            </a:pPr>
            <a:r>
              <a:rPr lang="en-US" sz="3240">
                <a:solidFill>
                  <a:srgbClr val="FFEB38"/>
                </a:solidFill>
                <a:latin typeface="Now Medium"/>
              </a:rPr>
              <a:t>4</a:t>
            </a:r>
          </a:p>
        </p:txBody>
      </p:sp>
      <p:sp>
        <p:nvSpPr>
          <p:cNvPr name="TextBox 9" id="9"/>
          <p:cNvSpPr txBox="true"/>
          <p:nvPr/>
        </p:nvSpPr>
        <p:spPr>
          <a:xfrm rot="0">
            <a:off x="7458557" y="7815636"/>
            <a:ext cx="260261" cy="560451"/>
          </a:xfrm>
          <a:prstGeom prst="rect">
            <a:avLst/>
          </a:prstGeom>
        </p:spPr>
        <p:txBody>
          <a:bodyPr anchor="t" rtlCol="false" tIns="0" lIns="0" bIns="0" rIns="0">
            <a:spAutoFit/>
          </a:bodyPr>
          <a:lstStyle/>
          <a:p>
            <a:pPr algn="l">
              <a:lnSpc>
                <a:spcPts val="4536"/>
              </a:lnSpc>
            </a:pPr>
            <a:r>
              <a:rPr lang="en-US" sz="3240">
                <a:solidFill>
                  <a:srgbClr val="FF3868"/>
                </a:solidFill>
                <a:latin typeface="Now Medium"/>
              </a:rPr>
              <a:t>5</a:t>
            </a:r>
          </a:p>
        </p:txBody>
      </p:sp>
      <p:sp>
        <p:nvSpPr>
          <p:cNvPr name="TextBox 10" id="10"/>
          <p:cNvSpPr txBox="true"/>
          <p:nvPr/>
        </p:nvSpPr>
        <p:spPr>
          <a:xfrm rot="0">
            <a:off x="7393672" y="1572332"/>
            <a:ext cx="164592" cy="560451"/>
          </a:xfrm>
          <a:prstGeom prst="rect">
            <a:avLst/>
          </a:prstGeom>
        </p:spPr>
        <p:txBody>
          <a:bodyPr anchor="t" rtlCol="false" tIns="0" lIns="0" bIns="0" rIns="0">
            <a:spAutoFit/>
          </a:bodyPr>
          <a:lstStyle/>
          <a:p>
            <a:pPr algn="l">
              <a:lnSpc>
                <a:spcPts val="4536"/>
              </a:lnSpc>
            </a:pPr>
            <a:r>
              <a:rPr lang="en-US" sz="3240">
                <a:solidFill>
                  <a:srgbClr val="FF66C4"/>
                </a:solidFill>
                <a:latin typeface="Now Medium"/>
              </a:rPr>
              <a:t>1</a:t>
            </a:r>
          </a:p>
        </p:txBody>
      </p:sp>
      <p:sp>
        <p:nvSpPr>
          <p:cNvPr name="TextBox 11" id="11"/>
          <p:cNvSpPr txBox="true"/>
          <p:nvPr/>
        </p:nvSpPr>
        <p:spPr>
          <a:xfrm rot="0">
            <a:off x="7684876" y="2106311"/>
            <a:ext cx="1662539" cy="946583"/>
          </a:xfrm>
          <a:prstGeom prst="rect">
            <a:avLst/>
          </a:prstGeom>
        </p:spPr>
        <p:txBody>
          <a:bodyPr anchor="t" rtlCol="false" tIns="0" lIns="0" bIns="0" rIns="0">
            <a:spAutoFit/>
          </a:bodyPr>
          <a:lstStyle/>
          <a:p>
            <a:pPr algn="l" marL="235800" indent="-117900" lvl="1">
              <a:lnSpc>
                <a:spcPts val="1507"/>
              </a:lnSpc>
              <a:buFont typeface="Arial"/>
              <a:buChar char="•"/>
            </a:pPr>
            <a:r>
              <a:rPr lang="en-US" sz="1092">
                <a:solidFill>
                  <a:srgbClr val="FFFFFF"/>
                </a:solidFill>
                <a:latin typeface="Open Sans Bold"/>
              </a:rPr>
              <a:t>Define goals and objective </a:t>
            </a:r>
          </a:p>
          <a:p>
            <a:pPr algn="l" marL="235800" indent="-117900" lvl="1">
              <a:lnSpc>
                <a:spcPts val="1507"/>
              </a:lnSpc>
              <a:buFont typeface="Arial"/>
              <a:buChar char="•"/>
            </a:pPr>
            <a:r>
              <a:rPr lang="en-US" sz="1092">
                <a:solidFill>
                  <a:srgbClr val="FFFFFF"/>
                </a:solidFill>
                <a:latin typeface="Open Sans Bold"/>
              </a:rPr>
              <a:t>collect necessary data</a:t>
            </a:r>
          </a:p>
          <a:p>
            <a:pPr algn="l" marL="235800" indent="-117900" lvl="1">
              <a:lnSpc>
                <a:spcPts val="1507"/>
              </a:lnSpc>
              <a:buFont typeface="Arial"/>
              <a:buChar char="•"/>
            </a:pPr>
            <a:r>
              <a:rPr lang="en-US" sz="1092">
                <a:solidFill>
                  <a:srgbClr val="FFFFFF"/>
                </a:solidFill>
                <a:latin typeface="Open Sans Bold"/>
              </a:rPr>
              <a:t>Define audience </a:t>
            </a:r>
          </a:p>
        </p:txBody>
      </p:sp>
      <p:sp>
        <p:nvSpPr>
          <p:cNvPr name="TextBox 12" id="12"/>
          <p:cNvSpPr txBox="true"/>
          <p:nvPr/>
        </p:nvSpPr>
        <p:spPr>
          <a:xfrm rot="0">
            <a:off x="7722753" y="5432812"/>
            <a:ext cx="985942" cy="828694"/>
          </a:xfrm>
          <a:prstGeom prst="rect">
            <a:avLst/>
          </a:prstGeom>
        </p:spPr>
        <p:txBody>
          <a:bodyPr anchor="t" rtlCol="false" tIns="0" lIns="0" bIns="0" rIns="0">
            <a:spAutoFit/>
          </a:bodyPr>
          <a:lstStyle/>
          <a:p>
            <a:pPr algn="l">
              <a:lnSpc>
                <a:spcPts val="1093"/>
              </a:lnSpc>
            </a:pPr>
            <a:r>
              <a:rPr lang="en-US" sz="792">
                <a:solidFill>
                  <a:srgbClr val="FFFFFF"/>
                </a:solidFill>
                <a:latin typeface="Open Sans Light"/>
              </a:rPr>
              <a:t>Collaborating with programmers, videographers, audio talents, and editors to bring our team's design to life. </a:t>
            </a:r>
          </a:p>
        </p:txBody>
      </p:sp>
      <p:sp>
        <p:nvSpPr>
          <p:cNvPr name="TextBox 13" id="13"/>
          <p:cNvSpPr txBox="true"/>
          <p:nvPr/>
        </p:nvSpPr>
        <p:spPr>
          <a:xfrm rot="0">
            <a:off x="7709041" y="3889984"/>
            <a:ext cx="1055554" cy="828694"/>
          </a:xfrm>
          <a:prstGeom prst="rect">
            <a:avLst/>
          </a:prstGeom>
        </p:spPr>
        <p:txBody>
          <a:bodyPr anchor="t" rtlCol="false" tIns="0" lIns="0" bIns="0" rIns="0">
            <a:spAutoFit/>
          </a:bodyPr>
          <a:lstStyle/>
          <a:p>
            <a:pPr algn="l">
              <a:lnSpc>
                <a:spcPts val="1093"/>
              </a:lnSpc>
            </a:pPr>
            <a:r>
              <a:rPr lang="en-US" sz="792">
                <a:solidFill>
                  <a:srgbClr val="FFFFFF"/>
                </a:solidFill>
                <a:latin typeface="Open Sans Light"/>
              </a:rPr>
              <a:t>Identify the desired learning outcomes,</a:t>
            </a:r>
          </a:p>
          <a:p>
            <a:pPr algn="l">
              <a:lnSpc>
                <a:spcPts val="1093"/>
              </a:lnSpc>
            </a:pPr>
            <a:r>
              <a:rPr lang="en-US" sz="792">
                <a:solidFill>
                  <a:srgbClr val="FFFFFF"/>
                </a:solidFill>
                <a:latin typeface="Open Sans Light"/>
              </a:rPr>
              <a:t>craft the structure, determine the duration and sequence the course. </a:t>
            </a:r>
          </a:p>
        </p:txBody>
      </p:sp>
      <p:sp>
        <p:nvSpPr>
          <p:cNvPr name="TextBox 14" id="14"/>
          <p:cNvSpPr txBox="true"/>
          <p:nvPr/>
        </p:nvSpPr>
        <p:spPr>
          <a:xfrm rot="0">
            <a:off x="7729620" y="6983958"/>
            <a:ext cx="1038179" cy="550945"/>
          </a:xfrm>
          <a:prstGeom prst="rect">
            <a:avLst/>
          </a:prstGeom>
        </p:spPr>
        <p:txBody>
          <a:bodyPr anchor="t" rtlCol="false" tIns="0" lIns="0" bIns="0" rIns="0">
            <a:spAutoFit/>
          </a:bodyPr>
          <a:lstStyle/>
          <a:p>
            <a:pPr algn="l">
              <a:lnSpc>
                <a:spcPts val="1093"/>
              </a:lnSpc>
            </a:pPr>
            <a:r>
              <a:rPr lang="en-US" sz="792">
                <a:solidFill>
                  <a:srgbClr val="FFFFFF"/>
                </a:solidFill>
                <a:latin typeface="Open Sans Light"/>
              </a:rPr>
              <a:t>The course is delivered to its audience with all training resources available. </a:t>
            </a:r>
          </a:p>
        </p:txBody>
      </p:sp>
      <p:sp>
        <p:nvSpPr>
          <p:cNvPr name="TextBox 15" id="15"/>
          <p:cNvSpPr txBox="true"/>
          <p:nvPr/>
        </p:nvSpPr>
        <p:spPr>
          <a:xfrm rot="0">
            <a:off x="7781729" y="8360318"/>
            <a:ext cx="1290998" cy="828694"/>
          </a:xfrm>
          <a:prstGeom prst="rect">
            <a:avLst/>
          </a:prstGeom>
        </p:spPr>
        <p:txBody>
          <a:bodyPr anchor="t" rtlCol="false" tIns="0" lIns="0" bIns="0" rIns="0">
            <a:spAutoFit/>
          </a:bodyPr>
          <a:lstStyle/>
          <a:p>
            <a:pPr algn="l">
              <a:lnSpc>
                <a:spcPts val="1093"/>
              </a:lnSpc>
            </a:pPr>
            <a:r>
              <a:rPr lang="en-US" sz="792">
                <a:solidFill>
                  <a:srgbClr val="FFFFFF"/>
                </a:solidFill>
                <a:latin typeface="Open Sans Light"/>
              </a:rPr>
              <a:t>Evaluate the effectiveness of the course by measuring the audience's level of learning and retention, as well as the success of the projects in achieving their goals.</a:t>
            </a:r>
          </a:p>
        </p:txBody>
      </p:sp>
      <p:sp>
        <p:nvSpPr>
          <p:cNvPr name="TextBox 16" id="16"/>
          <p:cNvSpPr txBox="true"/>
          <p:nvPr/>
        </p:nvSpPr>
        <p:spPr>
          <a:xfrm rot="0">
            <a:off x="7430412" y="9618191"/>
            <a:ext cx="3418535" cy="458815"/>
          </a:xfrm>
          <a:prstGeom prst="rect">
            <a:avLst/>
          </a:prstGeom>
        </p:spPr>
        <p:txBody>
          <a:bodyPr anchor="t" rtlCol="false" tIns="0" lIns="0" bIns="0" rIns="0">
            <a:spAutoFit/>
          </a:bodyPr>
          <a:lstStyle/>
          <a:p>
            <a:pPr algn="ctr">
              <a:lnSpc>
                <a:spcPts val="1093"/>
              </a:lnSpc>
            </a:pPr>
            <a:r>
              <a:rPr lang="en-US" sz="792">
                <a:solidFill>
                  <a:srgbClr val="0D2D52"/>
                </a:solidFill>
                <a:latin typeface="Open Sans Bold"/>
              </a:rPr>
              <a:t> PROS: step-by-step process, adaptability, identify learner needs and objectives, and allow for feedback.</a:t>
            </a:r>
          </a:p>
          <a:p>
            <a:pPr algn="ctr">
              <a:lnSpc>
                <a:spcPts val="1829"/>
              </a:lnSpc>
            </a:pPr>
            <a:r>
              <a:rPr lang="en-US" sz="792">
                <a:solidFill>
                  <a:srgbClr val="0D2D52"/>
                </a:solidFill>
                <a:latin typeface="Open Sans Bold"/>
              </a:rPr>
              <a:t>CONS: too linear, time consuming and expensive. </a:t>
            </a:r>
          </a:p>
        </p:txBody>
      </p:sp>
      <p:sp>
        <p:nvSpPr>
          <p:cNvPr name="TextBox 17" id="17"/>
          <p:cNvSpPr txBox="true"/>
          <p:nvPr/>
        </p:nvSpPr>
        <p:spPr>
          <a:xfrm rot="0">
            <a:off x="7786286" y="3509514"/>
            <a:ext cx="554557" cy="190071"/>
          </a:xfrm>
          <a:prstGeom prst="rect">
            <a:avLst/>
          </a:prstGeom>
        </p:spPr>
        <p:txBody>
          <a:bodyPr anchor="t" rtlCol="false" tIns="0" lIns="0" bIns="0" rIns="0">
            <a:spAutoFit/>
          </a:bodyPr>
          <a:lstStyle/>
          <a:p>
            <a:pPr algn="l">
              <a:lnSpc>
                <a:spcPts val="1571"/>
              </a:lnSpc>
            </a:pPr>
            <a:r>
              <a:rPr lang="en-US" sz="1122">
                <a:solidFill>
                  <a:srgbClr val="FFFFFF"/>
                </a:solidFill>
                <a:latin typeface="Now Medium"/>
              </a:rPr>
              <a:t>DESIGN</a:t>
            </a:r>
          </a:p>
        </p:txBody>
      </p:sp>
      <p:sp>
        <p:nvSpPr>
          <p:cNvPr name="TextBox 18" id="18"/>
          <p:cNvSpPr txBox="true"/>
          <p:nvPr/>
        </p:nvSpPr>
        <p:spPr>
          <a:xfrm rot="0">
            <a:off x="7766303" y="1775188"/>
            <a:ext cx="667945" cy="190082"/>
          </a:xfrm>
          <a:prstGeom prst="rect">
            <a:avLst/>
          </a:prstGeom>
        </p:spPr>
        <p:txBody>
          <a:bodyPr anchor="t" rtlCol="false" tIns="0" lIns="0" bIns="0" rIns="0">
            <a:spAutoFit/>
          </a:bodyPr>
          <a:lstStyle/>
          <a:p>
            <a:pPr algn="l">
              <a:lnSpc>
                <a:spcPts val="1571"/>
              </a:lnSpc>
            </a:pPr>
            <a:r>
              <a:rPr lang="en-US" sz="1122">
                <a:solidFill>
                  <a:srgbClr val="FFFFFF"/>
                </a:solidFill>
                <a:latin typeface="Now Medium"/>
              </a:rPr>
              <a:t>ANALYSIS</a:t>
            </a:r>
          </a:p>
        </p:txBody>
      </p:sp>
      <p:sp>
        <p:nvSpPr>
          <p:cNvPr name="TextBox 19" id="19"/>
          <p:cNvSpPr txBox="true"/>
          <p:nvPr/>
        </p:nvSpPr>
        <p:spPr>
          <a:xfrm rot="0">
            <a:off x="7842952" y="7965112"/>
            <a:ext cx="900329" cy="190071"/>
          </a:xfrm>
          <a:prstGeom prst="rect">
            <a:avLst/>
          </a:prstGeom>
        </p:spPr>
        <p:txBody>
          <a:bodyPr anchor="t" rtlCol="false" tIns="0" lIns="0" bIns="0" rIns="0">
            <a:spAutoFit/>
          </a:bodyPr>
          <a:lstStyle/>
          <a:p>
            <a:pPr algn="l">
              <a:lnSpc>
                <a:spcPts val="1571"/>
              </a:lnSpc>
            </a:pPr>
            <a:r>
              <a:rPr lang="en-US" sz="1122">
                <a:solidFill>
                  <a:srgbClr val="FFFFFF"/>
                </a:solidFill>
                <a:latin typeface="Now Medium"/>
              </a:rPr>
              <a:t>EVALUATION</a:t>
            </a:r>
          </a:p>
        </p:txBody>
      </p:sp>
      <p:sp>
        <p:nvSpPr>
          <p:cNvPr name="TextBox 20" id="20"/>
          <p:cNvSpPr txBox="true"/>
          <p:nvPr/>
        </p:nvSpPr>
        <p:spPr>
          <a:xfrm rot="0">
            <a:off x="8614754" y="354917"/>
            <a:ext cx="1058378" cy="871870"/>
          </a:xfrm>
          <a:prstGeom prst="rect">
            <a:avLst/>
          </a:prstGeom>
        </p:spPr>
        <p:txBody>
          <a:bodyPr anchor="t" rtlCol="false" tIns="0" lIns="0" bIns="0" rIns="0">
            <a:spAutoFit/>
          </a:bodyPr>
          <a:lstStyle/>
          <a:p>
            <a:pPr algn="ctr">
              <a:lnSpc>
                <a:spcPts val="1383"/>
              </a:lnSpc>
            </a:pPr>
            <a:r>
              <a:rPr lang="en-US" sz="1132" spc="108">
                <a:solidFill>
                  <a:srgbClr val="000000"/>
                </a:solidFill>
                <a:latin typeface="Now Light"/>
              </a:rPr>
              <a:t>THE</a:t>
            </a:r>
          </a:p>
          <a:p>
            <a:pPr algn="l">
              <a:lnSpc>
                <a:spcPts val="2887"/>
              </a:lnSpc>
            </a:pPr>
            <a:r>
              <a:rPr lang="en-US" sz="2362">
                <a:solidFill>
                  <a:srgbClr val="0D2D52"/>
                </a:solidFill>
                <a:latin typeface="Now Medium"/>
              </a:rPr>
              <a:t>ADDIE</a:t>
            </a:r>
          </a:p>
          <a:p>
            <a:pPr algn="l">
              <a:lnSpc>
                <a:spcPts val="1937"/>
              </a:lnSpc>
            </a:pPr>
            <a:r>
              <a:rPr lang="en-US" sz="2362">
                <a:solidFill>
                  <a:srgbClr val="0D2D52"/>
                </a:solidFill>
                <a:latin typeface="Now Medium"/>
              </a:rPr>
              <a:t>MODEL</a:t>
            </a:r>
          </a:p>
        </p:txBody>
      </p:sp>
      <p:sp>
        <p:nvSpPr>
          <p:cNvPr name="TextBox 21" id="21"/>
          <p:cNvSpPr txBox="true"/>
          <p:nvPr/>
        </p:nvSpPr>
        <p:spPr>
          <a:xfrm rot="0">
            <a:off x="7696069" y="5057713"/>
            <a:ext cx="1003826" cy="181811"/>
          </a:xfrm>
          <a:prstGeom prst="rect">
            <a:avLst/>
          </a:prstGeom>
        </p:spPr>
        <p:txBody>
          <a:bodyPr anchor="t" rtlCol="false" tIns="0" lIns="0" bIns="0" rIns="0">
            <a:spAutoFit/>
          </a:bodyPr>
          <a:lstStyle/>
          <a:p>
            <a:pPr algn="l">
              <a:lnSpc>
                <a:spcPts val="1495"/>
              </a:lnSpc>
            </a:pPr>
            <a:r>
              <a:rPr lang="en-US" sz="1067">
                <a:solidFill>
                  <a:srgbClr val="1B0D52"/>
                </a:solidFill>
                <a:latin typeface="Now Medium"/>
              </a:rPr>
              <a:t>DEVELOPMENT</a:t>
            </a:r>
          </a:p>
        </p:txBody>
      </p:sp>
      <p:sp>
        <p:nvSpPr>
          <p:cNvPr name="TextBox 22" id="22"/>
          <p:cNvSpPr txBox="true"/>
          <p:nvPr/>
        </p:nvSpPr>
        <p:spPr>
          <a:xfrm rot="0">
            <a:off x="7715460" y="6589890"/>
            <a:ext cx="1095303" cy="174918"/>
          </a:xfrm>
          <a:prstGeom prst="rect">
            <a:avLst/>
          </a:prstGeom>
        </p:spPr>
        <p:txBody>
          <a:bodyPr anchor="t" rtlCol="false" tIns="0" lIns="0" bIns="0" rIns="0">
            <a:spAutoFit/>
          </a:bodyPr>
          <a:lstStyle/>
          <a:p>
            <a:pPr algn="l">
              <a:lnSpc>
                <a:spcPts val="1344"/>
              </a:lnSpc>
            </a:pPr>
            <a:r>
              <a:rPr lang="en-US" sz="960">
                <a:solidFill>
                  <a:srgbClr val="1B0D52"/>
                </a:solidFill>
                <a:latin typeface="Now Medium"/>
              </a:rPr>
              <a:t>IMPLEMENTATION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348126" y="1605986"/>
            <a:ext cx="382157" cy="8157838"/>
          </a:xfrm>
          <a:custGeom>
            <a:avLst/>
            <a:gdLst/>
            <a:ahLst/>
            <a:cxnLst/>
            <a:rect r="r" b="b" t="t" l="l"/>
            <a:pathLst>
              <a:path h="8157838" w="382157">
                <a:moveTo>
                  <a:pt x="0" y="0"/>
                </a:moveTo>
                <a:lnTo>
                  <a:pt x="382157" y="0"/>
                </a:lnTo>
                <a:lnTo>
                  <a:pt x="382157" y="8157838"/>
                </a:lnTo>
                <a:lnTo>
                  <a:pt x="0" y="8157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758840" y="1605965"/>
            <a:ext cx="3095225" cy="1009458"/>
          </a:xfrm>
          <a:custGeom>
            <a:avLst/>
            <a:gdLst/>
            <a:ahLst/>
            <a:cxnLst/>
            <a:rect r="r" b="b" t="t" l="l"/>
            <a:pathLst>
              <a:path h="1009458" w="3095225">
                <a:moveTo>
                  <a:pt x="0" y="0"/>
                </a:moveTo>
                <a:lnTo>
                  <a:pt x="3095225" y="0"/>
                </a:lnTo>
                <a:lnTo>
                  <a:pt x="3095225" y="1009458"/>
                </a:lnTo>
                <a:lnTo>
                  <a:pt x="0" y="10094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7763798" y="2621693"/>
            <a:ext cx="3095230" cy="7141930"/>
          </a:xfrm>
          <a:custGeom>
            <a:avLst/>
            <a:gdLst/>
            <a:ahLst/>
            <a:cxnLst/>
            <a:rect r="r" b="b" t="t" l="l"/>
            <a:pathLst>
              <a:path h="7141930" w="3095230">
                <a:moveTo>
                  <a:pt x="0" y="0"/>
                </a:moveTo>
                <a:lnTo>
                  <a:pt x="3095230" y="0"/>
                </a:lnTo>
                <a:lnTo>
                  <a:pt x="3095230" y="7141930"/>
                </a:lnTo>
                <a:lnTo>
                  <a:pt x="0" y="71419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7853470" y="1693762"/>
            <a:ext cx="1715465" cy="192164"/>
          </a:xfrm>
          <a:prstGeom prst="rect">
            <a:avLst/>
          </a:prstGeom>
        </p:spPr>
        <p:txBody>
          <a:bodyPr anchor="t" rtlCol="false" tIns="0" lIns="0" bIns="0" rIns="0">
            <a:spAutoFit/>
          </a:bodyPr>
          <a:lstStyle/>
          <a:p>
            <a:pPr algn="l">
              <a:lnSpc>
                <a:spcPts val="1511"/>
              </a:lnSpc>
            </a:pPr>
            <a:r>
              <a:rPr lang="en-US" sz="1079" spc="71">
                <a:solidFill>
                  <a:srgbClr val="000000"/>
                </a:solidFill>
                <a:latin typeface="Mardoto Heavy"/>
              </a:rPr>
              <a:t>A - ANALYZE LEARNERS</a:t>
            </a:r>
          </a:p>
        </p:txBody>
      </p:sp>
      <p:sp>
        <p:nvSpPr>
          <p:cNvPr name="TextBox 6" id="6"/>
          <p:cNvSpPr txBox="true"/>
          <p:nvPr/>
        </p:nvSpPr>
        <p:spPr>
          <a:xfrm rot="0">
            <a:off x="7948841" y="4728992"/>
            <a:ext cx="1664395" cy="372949"/>
          </a:xfrm>
          <a:prstGeom prst="rect">
            <a:avLst/>
          </a:prstGeom>
        </p:spPr>
        <p:txBody>
          <a:bodyPr anchor="t" rtlCol="false" tIns="0" lIns="0" bIns="0" rIns="0">
            <a:spAutoFit/>
          </a:bodyPr>
          <a:lstStyle/>
          <a:p>
            <a:pPr algn="just">
              <a:lnSpc>
                <a:spcPts val="1498"/>
              </a:lnSpc>
            </a:pPr>
            <a:r>
              <a:rPr lang="en-US" sz="1079" spc="71">
                <a:solidFill>
                  <a:srgbClr val="000000"/>
                </a:solidFill>
                <a:latin typeface="Mardoto Heavy"/>
              </a:rPr>
              <a:t>U - UTILIZE MEDIA AND MATERIALS</a:t>
            </a:r>
          </a:p>
        </p:txBody>
      </p:sp>
      <p:sp>
        <p:nvSpPr>
          <p:cNvPr name="TextBox 7" id="7"/>
          <p:cNvSpPr txBox="true"/>
          <p:nvPr/>
        </p:nvSpPr>
        <p:spPr>
          <a:xfrm rot="0">
            <a:off x="7969050" y="6799148"/>
            <a:ext cx="1554006" cy="441717"/>
          </a:xfrm>
          <a:prstGeom prst="rect">
            <a:avLst/>
          </a:prstGeom>
        </p:spPr>
        <p:txBody>
          <a:bodyPr anchor="t" rtlCol="false" tIns="0" lIns="0" bIns="0" rIns="0">
            <a:spAutoFit/>
          </a:bodyPr>
          <a:lstStyle/>
          <a:p>
            <a:pPr algn="just">
              <a:lnSpc>
                <a:spcPts val="1782"/>
              </a:lnSpc>
            </a:pPr>
            <a:r>
              <a:rPr lang="en-US" sz="1296" spc="85">
                <a:solidFill>
                  <a:srgbClr val="000000"/>
                </a:solidFill>
                <a:latin typeface="Mardoto Heavy"/>
              </a:rPr>
              <a:t>E- EVALUATE AND REVISE</a:t>
            </a:r>
          </a:p>
        </p:txBody>
      </p:sp>
      <p:sp>
        <p:nvSpPr>
          <p:cNvPr name="TextBox 8" id="8"/>
          <p:cNvSpPr txBox="true"/>
          <p:nvPr/>
        </p:nvSpPr>
        <p:spPr>
          <a:xfrm rot="0">
            <a:off x="7984310" y="2731638"/>
            <a:ext cx="1887654" cy="224928"/>
          </a:xfrm>
          <a:prstGeom prst="rect">
            <a:avLst/>
          </a:prstGeom>
        </p:spPr>
        <p:txBody>
          <a:bodyPr anchor="t" rtlCol="false" tIns="0" lIns="0" bIns="0" rIns="0">
            <a:spAutoFit/>
          </a:bodyPr>
          <a:lstStyle/>
          <a:p>
            <a:pPr algn="l">
              <a:lnSpc>
                <a:spcPts val="1814"/>
              </a:lnSpc>
            </a:pPr>
            <a:r>
              <a:rPr lang="en-US" sz="1296" spc="85">
                <a:solidFill>
                  <a:srgbClr val="000000"/>
                </a:solidFill>
                <a:latin typeface="Mardoto Heavy"/>
              </a:rPr>
              <a:t>S-STATE OBJECTIVES</a:t>
            </a:r>
          </a:p>
        </p:txBody>
      </p:sp>
      <p:sp>
        <p:nvSpPr>
          <p:cNvPr name="TextBox 9" id="9"/>
          <p:cNvSpPr txBox="true"/>
          <p:nvPr/>
        </p:nvSpPr>
        <p:spPr>
          <a:xfrm rot="0">
            <a:off x="7964055" y="5758284"/>
            <a:ext cx="1758568" cy="432731"/>
          </a:xfrm>
          <a:prstGeom prst="rect">
            <a:avLst/>
          </a:prstGeom>
        </p:spPr>
        <p:txBody>
          <a:bodyPr anchor="t" rtlCol="false" tIns="0" lIns="0" bIns="0" rIns="0">
            <a:spAutoFit/>
          </a:bodyPr>
          <a:lstStyle/>
          <a:p>
            <a:pPr algn="just">
              <a:lnSpc>
                <a:spcPts val="1701"/>
              </a:lnSpc>
            </a:pPr>
            <a:r>
              <a:rPr lang="en-US" sz="1241" spc="81">
                <a:solidFill>
                  <a:srgbClr val="000000"/>
                </a:solidFill>
                <a:latin typeface="Mardoto Heavy"/>
              </a:rPr>
              <a:t>R- REQUIRE LEARNER PARTICIPATION</a:t>
            </a:r>
          </a:p>
        </p:txBody>
      </p:sp>
      <p:sp>
        <p:nvSpPr>
          <p:cNvPr name="TextBox 10" id="10"/>
          <p:cNvSpPr txBox="true"/>
          <p:nvPr/>
        </p:nvSpPr>
        <p:spPr>
          <a:xfrm rot="0">
            <a:off x="7969050" y="7809234"/>
            <a:ext cx="483103" cy="233091"/>
          </a:xfrm>
          <a:prstGeom prst="rect">
            <a:avLst/>
          </a:prstGeom>
        </p:spPr>
        <p:txBody>
          <a:bodyPr anchor="t" rtlCol="false" tIns="0" lIns="0" bIns="0" rIns="0">
            <a:spAutoFit/>
          </a:bodyPr>
          <a:lstStyle/>
          <a:p>
            <a:pPr algn="l">
              <a:lnSpc>
                <a:spcPts val="1889"/>
              </a:lnSpc>
            </a:pPr>
            <a:r>
              <a:rPr lang="en-US" sz="1349" spc="89">
                <a:solidFill>
                  <a:srgbClr val="000000"/>
                </a:solidFill>
                <a:latin typeface="Mardoto Heavy"/>
              </a:rPr>
              <a:t>PROS</a:t>
            </a:r>
          </a:p>
        </p:txBody>
      </p:sp>
      <p:sp>
        <p:nvSpPr>
          <p:cNvPr name="TextBox 11" id="11"/>
          <p:cNvSpPr txBox="true"/>
          <p:nvPr/>
        </p:nvSpPr>
        <p:spPr>
          <a:xfrm rot="0">
            <a:off x="7969050" y="8822154"/>
            <a:ext cx="492475" cy="233091"/>
          </a:xfrm>
          <a:prstGeom prst="rect">
            <a:avLst/>
          </a:prstGeom>
        </p:spPr>
        <p:txBody>
          <a:bodyPr anchor="t" rtlCol="false" tIns="0" lIns="0" bIns="0" rIns="0">
            <a:spAutoFit/>
          </a:bodyPr>
          <a:lstStyle/>
          <a:p>
            <a:pPr algn="l">
              <a:lnSpc>
                <a:spcPts val="1889"/>
              </a:lnSpc>
            </a:pPr>
            <a:r>
              <a:rPr lang="en-US" sz="1349" spc="89">
                <a:solidFill>
                  <a:srgbClr val="000000"/>
                </a:solidFill>
                <a:latin typeface="Mardoto Heavy"/>
              </a:rPr>
              <a:t>CONS</a:t>
            </a:r>
          </a:p>
        </p:txBody>
      </p:sp>
      <p:sp>
        <p:nvSpPr>
          <p:cNvPr name="TextBox 12" id="12"/>
          <p:cNvSpPr txBox="true"/>
          <p:nvPr/>
        </p:nvSpPr>
        <p:spPr>
          <a:xfrm rot="0">
            <a:off x="7287490" y="283291"/>
            <a:ext cx="3712902" cy="825169"/>
          </a:xfrm>
          <a:prstGeom prst="rect">
            <a:avLst/>
          </a:prstGeom>
        </p:spPr>
        <p:txBody>
          <a:bodyPr anchor="t" rtlCol="false" tIns="0" lIns="0" bIns="0" rIns="0">
            <a:spAutoFit/>
          </a:bodyPr>
          <a:lstStyle/>
          <a:p>
            <a:pPr algn="l">
              <a:lnSpc>
                <a:spcPts val="6636"/>
              </a:lnSpc>
            </a:pPr>
            <a:r>
              <a:rPr lang="en-US" sz="4740" spc="265">
                <a:solidFill>
                  <a:srgbClr val="000000"/>
                </a:solidFill>
                <a:latin typeface="TT Backwards Bold"/>
              </a:rPr>
              <a:t>ASSURE MODEL</a:t>
            </a:r>
          </a:p>
        </p:txBody>
      </p:sp>
      <p:sp>
        <p:nvSpPr>
          <p:cNvPr name="TextBox 13" id="13"/>
          <p:cNvSpPr txBox="true"/>
          <p:nvPr/>
        </p:nvSpPr>
        <p:spPr>
          <a:xfrm rot="0">
            <a:off x="7969050" y="8054405"/>
            <a:ext cx="835160" cy="404785"/>
          </a:xfrm>
          <a:prstGeom prst="rect">
            <a:avLst/>
          </a:prstGeom>
        </p:spPr>
        <p:txBody>
          <a:bodyPr anchor="t" rtlCol="false" tIns="0" lIns="0" bIns="0" rIns="0">
            <a:spAutoFit/>
          </a:bodyPr>
          <a:lstStyle/>
          <a:p>
            <a:pPr algn="just">
              <a:lnSpc>
                <a:spcPts val="1021"/>
              </a:lnSpc>
            </a:pPr>
            <a:r>
              <a:rPr lang="en-US" sz="733">
                <a:solidFill>
                  <a:srgbClr val="000000"/>
                </a:solidFill>
                <a:latin typeface="Agrandir"/>
              </a:rPr>
              <a:t>Listens to learners. Utilizes technology, Provides guidance </a:t>
            </a:r>
          </a:p>
        </p:txBody>
      </p:sp>
      <p:sp>
        <p:nvSpPr>
          <p:cNvPr name="TextBox 14" id="14"/>
          <p:cNvSpPr txBox="true"/>
          <p:nvPr/>
        </p:nvSpPr>
        <p:spPr>
          <a:xfrm rot="0">
            <a:off x="7999530" y="7251916"/>
            <a:ext cx="1020393" cy="274999"/>
          </a:xfrm>
          <a:prstGeom prst="rect">
            <a:avLst/>
          </a:prstGeom>
        </p:spPr>
        <p:txBody>
          <a:bodyPr anchor="t" rtlCol="false" tIns="0" lIns="0" bIns="0" rIns="0">
            <a:spAutoFit/>
          </a:bodyPr>
          <a:lstStyle/>
          <a:p>
            <a:pPr algn="l">
              <a:lnSpc>
                <a:spcPts val="1021"/>
              </a:lnSpc>
            </a:pPr>
            <a:r>
              <a:rPr lang="en-US" sz="733">
                <a:solidFill>
                  <a:srgbClr val="000000"/>
                </a:solidFill>
                <a:latin typeface="Agrandir"/>
              </a:rPr>
              <a:t>Were objectives met? Edit and revise content</a:t>
            </a:r>
          </a:p>
        </p:txBody>
      </p:sp>
      <p:sp>
        <p:nvSpPr>
          <p:cNvPr name="TextBox 15" id="15"/>
          <p:cNvSpPr txBox="true"/>
          <p:nvPr/>
        </p:nvSpPr>
        <p:spPr>
          <a:xfrm rot="0">
            <a:off x="7984310" y="5118315"/>
            <a:ext cx="1149089" cy="274999"/>
          </a:xfrm>
          <a:prstGeom prst="rect">
            <a:avLst/>
          </a:prstGeom>
        </p:spPr>
        <p:txBody>
          <a:bodyPr anchor="t" rtlCol="false" tIns="0" lIns="0" bIns="0" rIns="0">
            <a:spAutoFit/>
          </a:bodyPr>
          <a:lstStyle/>
          <a:p>
            <a:pPr algn="just">
              <a:lnSpc>
                <a:spcPts val="1021"/>
              </a:lnSpc>
            </a:pPr>
            <a:r>
              <a:rPr lang="en-US" sz="733">
                <a:solidFill>
                  <a:srgbClr val="000000"/>
                </a:solidFill>
                <a:latin typeface="Agrandir"/>
              </a:rPr>
              <a:t>Pilot test media/materials. Implement the material.</a:t>
            </a:r>
          </a:p>
        </p:txBody>
      </p:sp>
      <p:sp>
        <p:nvSpPr>
          <p:cNvPr name="TextBox 16" id="16"/>
          <p:cNvSpPr txBox="true"/>
          <p:nvPr/>
        </p:nvSpPr>
        <p:spPr>
          <a:xfrm rot="0">
            <a:off x="7984310" y="6195915"/>
            <a:ext cx="1336935" cy="274999"/>
          </a:xfrm>
          <a:prstGeom prst="rect">
            <a:avLst/>
          </a:prstGeom>
        </p:spPr>
        <p:txBody>
          <a:bodyPr anchor="t" rtlCol="false" tIns="0" lIns="0" bIns="0" rIns="0">
            <a:spAutoFit/>
          </a:bodyPr>
          <a:lstStyle/>
          <a:p>
            <a:pPr algn="l">
              <a:lnSpc>
                <a:spcPts val="1021"/>
              </a:lnSpc>
            </a:pPr>
            <a:r>
              <a:rPr lang="en-US" sz="733">
                <a:solidFill>
                  <a:srgbClr val="000000"/>
                </a:solidFill>
                <a:latin typeface="Agrandir"/>
              </a:rPr>
              <a:t>Elicit participation. Discussions/games/simulations</a:t>
            </a:r>
          </a:p>
        </p:txBody>
      </p:sp>
      <p:sp>
        <p:nvSpPr>
          <p:cNvPr name="TextBox 17" id="17"/>
          <p:cNvSpPr txBox="true"/>
          <p:nvPr/>
        </p:nvSpPr>
        <p:spPr>
          <a:xfrm rot="0">
            <a:off x="7964055" y="2970457"/>
            <a:ext cx="1443004" cy="274999"/>
          </a:xfrm>
          <a:prstGeom prst="rect">
            <a:avLst/>
          </a:prstGeom>
        </p:spPr>
        <p:txBody>
          <a:bodyPr anchor="t" rtlCol="false" tIns="0" lIns="0" bIns="0" rIns="0">
            <a:spAutoFit/>
          </a:bodyPr>
          <a:lstStyle/>
          <a:p>
            <a:pPr algn="just">
              <a:lnSpc>
                <a:spcPts val="1021"/>
              </a:lnSpc>
            </a:pPr>
            <a:r>
              <a:rPr lang="en-US" sz="733">
                <a:solidFill>
                  <a:srgbClr val="000000"/>
                </a:solidFill>
                <a:latin typeface="Agrandir"/>
              </a:rPr>
              <a:t>Develop specific and measurable objectives.</a:t>
            </a:r>
          </a:p>
        </p:txBody>
      </p:sp>
      <p:sp>
        <p:nvSpPr>
          <p:cNvPr name="TextBox 18" id="18"/>
          <p:cNvSpPr txBox="true"/>
          <p:nvPr/>
        </p:nvSpPr>
        <p:spPr>
          <a:xfrm rot="0">
            <a:off x="7964055" y="9072684"/>
            <a:ext cx="1486487" cy="404785"/>
          </a:xfrm>
          <a:prstGeom prst="rect">
            <a:avLst/>
          </a:prstGeom>
        </p:spPr>
        <p:txBody>
          <a:bodyPr anchor="t" rtlCol="false" tIns="0" lIns="0" bIns="0" rIns="0">
            <a:spAutoFit/>
          </a:bodyPr>
          <a:lstStyle/>
          <a:p>
            <a:pPr algn="just">
              <a:lnSpc>
                <a:spcPts val="1021"/>
              </a:lnSpc>
            </a:pPr>
            <a:r>
              <a:rPr lang="en-US" sz="733">
                <a:solidFill>
                  <a:srgbClr val="000000"/>
                </a:solidFill>
                <a:latin typeface="Agrandir"/>
              </a:rPr>
              <a:t>Too focused on academic setting. Narrow scope.</a:t>
            </a:r>
          </a:p>
          <a:p>
            <a:pPr algn="l">
              <a:lnSpc>
                <a:spcPts val="1021"/>
              </a:lnSpc>
            </a:pPr>
            <a:r>
              <a:rPr lang="en-US" sz="733">
                <a:solidFill>
                  <a:srgbClr val="000000"/>
                </a:solidFill>
                <a:latin typeface="Agrandir"/>
              </a:rPr>
              <a:t>Time consuming</a:t>
            </a:r>
          </a:p>
        </p:txBody>
      </p:sp>
      <p:sp>
        <p:nvSpPr>
          <p:cNvPr name="TextBox 19" id="19"/>
          <p:cNvSpPr txBox="true"/>
          <p:nvPr/>
        </p:nvSpPr>
        <p:spPr>
          <a:xfrm rot="0">
            <a:off x="7969050" y="1935096"/>
            <a:ext cx="1640334" cy="274999"/>
          </a:xfrm>
          <a:prstGeom prst="rect">
            <a:avLst/>
          </a:prstGeom>
        </p:spPr>
        <p:txBody>
          <a:bodyPr anchor="t" rtlCol="false" tIns="0" lIns="0" bIns="0" rIns="0">
            <a:spAutoFit/>
          </a:bodyPr>
          <a:lstStyle/>
          <a:p>
            <a:pPr algn="just">
              <a:lnSpc>
                <a:spcPts val="1021"/>
              </a:lnSpc>
            </a:pPr>
            <a:r>
              <a:rPr lang="en-US" sz="733">
                <a:solidFill>
                  <a:srgbClr val="000000"/>
                </a:solidFill>
                <a:latin typeface="Agrandir"/>
              </a:rPr>
              <a:t>Research characteristics of learners. Learning styles/preferences</a:t>
            </a:r>
          </a:p>
        </p:txBody>
      </p:sp>
      <p:sp>
        <p:nvSpPr>
          <p:cNvPr name="TextBox 20" id="20"/>
          <p:cNvSpPr txBox="true"/>
          <p:nvPr/>
        </p:nvSpPr>
        <p:spPr>
          <a:xfrm rot="0">
            <a:off x="7971688" y="3745960"/>
            <a:ext cx="1762209" cy="379806"/>
          </a:xfrm>
          <a:prstGeom prst="rect">
            <a:avLst/>
          </a:prstGeom>
        </p:spPr>
        <p:txBody>
          <a:bodyPr anchor="t" rtlCol="false" tIns="0" lIns="0" bIns="0" rIns="0">
            <a:spAutoFit/>
          </a:bodyPr>
          <a:lstStyle/>
          <a:p>
            <a:pPr algn="just">
              <a:lnSpc>
                <a:spcPts val="1499"/>
              </a:lnSpc>
            </a:pPr>
            <a:r>
              <a:rPr lang="en-US" sz="1187" spc="78">
                <a:solidFill>
                  <a:srgbClr val="000000"/>
                </a:solidFill>
                <a:latin typeface="Mardoto Heavy"/>
              </a:rPr>
              <a:t>S- SELECT MEDIA AND MATERIALS</a:t>
            </a:r>
          </a:p>
        </p:txBody>
      </p:sp>
      <p:sp>
        <p:nvSpPr>
          <p:cNvPr name="TextBox 21" id="21"/>
          <p:cNvSpPr txBox="true"/>
          <p:nvPr/>
        </p:nvSpPr>
        <p:spPr>
          <a:xfrm rot="0">
            <a:off x="8044988" y="4143828"/>
            <a:ext cx="1501413" cy="272330"/>
          </a:xfrm>
          <a:prstGeom prst="rect">
            <a:avLst/>
          </a:prstGeom>
        </p:spPr>
        <p:txBody>
          <a:bodyPr anchor="t" rtlCol="false" tIns="0" lIns="0" bIns="0" rIns="0">
            <a:spAutoFit/>
          </a:bodyPr>
          <a:lstStyle/>
          <a:p>
            <a:pPr algn="l">
              <a:lnSpc>
                <a:spcPts val="1012"/>
              </a:lnSpc>
            </a:pPr>
            <a:r>
              <a:rPr lang="en-US" sz="723">
                <a:solidFill>
                  <a:srgbClr val="000000"/>
                </a:solidFill>
                <a:latin typeface="Agrandir"/>
              </a:rPr>
              <a:t>Gather materials and media. Develop/modify existing materials. </a:t>
            </a:r>
          </a:p>
        </p:txBody>
      </p:sp>
      <p:sp>
        <p:nvSpPr>
          <p:cNvPr name="TextBox 22" id="22"/>
          <p:cNvSpPr txBox="true"/>
          <p:nvPr/>
        </p:nvSpPr>
        <p:spPr>
          <a:xfrm rot="0">
            <a:off x="8128678" y="9802006"/>
            <a:ext cx="2030484" cy="124080"/>
          </a:xfrm>
          <a:prstGeom prst="rect">
            <a:avLst/>
          </a:prstGeom>
        </p:spPr>
        <p:txBody>
          <a:bodyPr anchor="t" rtlCol="false" tIns="0" lIns="0" bIns="0" rIns="0">
            <a:spAutoFit/>
          </a:bodyPr>
          <a:lstStyle/>
          <a:p>
            <a:pPr algn="l">
              <a:lnSpc>
                <a:spcPts val="907"/>
              </a:lnSpc>
            </a:pPr>
            <a:r>
              <a:rPr lang="en-US" sz="648" spc="47">
                <a:solidFill>
                  <a:srgbClr val="000000"/>
                </a:solidFill>
                <a:latin typeface="Horizon"/>
              </a:rPr>
              <a:t>www.reallygreatsite.com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30769" y="1950760"/>
            <a:ext cx="779318" cy="779318"/>
          </a:xfrm>
          <a:custGeom>
            <a:avLst/>
            <a:gdLst/>
            <a:ahLst/>
            <a:cxnLst/>
            <a:rect r="r" b="b" t="t" l="l"/>
            <a:pathLst>
              <a:path h="779318" w="779318">
                <a:moveTo>
                  <a:pt x="0" y="0"/>
                </a:moveTo>
                <a:lnTo>
                  <a:pt x="779318" y="0"/>
                </a:lnTo>
                <a:lnTo>
                  <a:pt x="779318" y="779318"/>
                </a:lnTo>
                <a:lnTo>
                  <a:pt x="0" y="779318"/>
                </a:lnTo>
                <a:lnTo>
                  <a:pt x="0" y="0"/>
                </a:lnTo>
                <a:close/>
              </a:path>
            </a:pathLst>
          </a:custGeom>
          <a:blipFill>
            <a:blip r:embed="rId2"/>
            <a:stretch>
              <a:fillRect l="0" t="0" r="0" b="0"/>
            </a:stretch>
          </a:blipFill>
        </p:spPr>
      </p:sp>
      <p:sp>
        <p:nvSpPr>
          <p:cNvPr name="Freeform 3" id="3"/>
          <p:cNvSpPr/>
          <p:nvPr/>
        </p:nvSpPr>
        <p:spPr>
          <a:xfrm flipH="false" flipV="false" rot="0">
            <a:off x="8466646" y="2018950"/>
            <a:ext cx="711128" cy="711128"/>
          </a:xfrm>
          <a:custGeom>
            <a:avLst/>
            <a:gdLst/>
            <a:ahLst/>
            <a:cxnLst/>
            <a:rect r="r" b="b" t="t" l="l"/>
            <a:pathLst>
              <a:path h="711128" w="711128">
                <a:moveTo>
                  <a:pt x="0" y="0"/>
                </a:moveTo>
                <a:lnTo>
                  <a:pt x="711128" y="0"/>
                </a:lnTo>
                <a:lnTo>
                  <a:pt x="711128" y="711128"/>
                </a:lnTo>
                <a:lnTo>
                  <a:pt x="0" y="711128"/>
                </a:lnTo>
                <a:lnTo>
                  <a:pt x="0" y="0"/>
                </a:lnTo>
                <a:close/>
              </a:path>
            </a:pathLst>
          </a:custGeom>
          <a:blipFill>
            <a:blip r:embed="rId3"/>
            <a:stretch>
              <a:fillRect l="0" t="0" r="0" b="0"/>
            </a:stretch>
          </a:blipFill>
        </p:spPr>
      </p:sp>
      <p:sp>
        <p:nvSpPr>
          <p:cNvPr name="Freeform 4" id="4"/>
          <p:cNvSpPr/>
          <p:nvPr/>
        </p:nvSpPr>
        <p:spPr>
          <a:xfrm flipH="false" flipV="false" rot="0">
            <a:off x="10802516" y="1932008"/>
            <a:ext cx="798801" cy="798071"/>
          </a:xfrm>
          <a:custGeom>
            <a:avLst/>
            <a:gdLst/>
            <a:ahLst/>
            <a:cxnLst/>
            <a:rect r="r" b="b" t="t" l="l"/>
            <a:pathLst>
              <a:path h="798071" w="798801">
                <a:moveTo>
                  <a:pt x="0" y="0"/>
                </a:moveTo>
                <a:lnTo>
                  <a:pt x="798801" y="0"/>
                </a:lnTo>
                <a:lnTo>
                  <a:pt x="798801" y="798070"/>
                </a:lnTo>
                <a:lnTo>
                  <a:pt x="0" y="798070"/>
                </a:lnTo>
                <a:lnTo>
                  <a:pt x="0" y="0"/>
                </a:lnTo>
                <a:close/>
              </a:path>
            </a:pathLst>
          </a:custGeom>
          <a:blipFill>
            <a:blip r:embed="rId4"/>
            <a:stretch>
              <a:fillRect l="0" t="-91" r="0" b="0"/>
            </a:stretch>
          </a:blipFill>
        </p:spPr>
      </p:sp>
      <p:sp>
        <p:nvSpPr>
          <p:cNvPr name="Freeform 5" id="5"/>
          <p:cNvSpPr/>
          <p:nvPr/>
        </p:nvSpPr>
        <p:spPr>
          <a:xfrm flipH="false" flipV="false" rot="0">
            <a:off x="6233860" y="3699550"/>
            <a:ext cx="847509" cy="847509"/>
          </a:xfrm>
          <a:custGeom>
            <a:avLst/>
            <a:gdLst/>
            <a:ahLst/>
            <a:cxnLst/>
            <a:rect r="r" b="b" t="t" l="l"/>
            <a:pathLst>
              <a:path h="847509" w="847509">
                <a:moveTo>
                  <a:pt x="0" y="0"/>
                </a:moveTo>
                <a:lnTo>
                  <a:pt x="847509" y="0"/>
                </a:lnTo>
                <a:lnTo>
                  <a:pt x="847509" y="847509"/>
                </a:lnTo>
                <a:lnTo>
                  <a:pt x="0" y="847509"/>
                </a:lnTo>
                <a:lnTo>
                  <a:pt x="0" y="0"/>
                </a:lnTo>
                <a:close/>
              </a:path>
            </a:pathLst>
          </a:custGeom>
          <a:blipFill>
            <a:blip r:embed="rId5"/>
            <a:stretch>
              <a:fillRect l="0" t="0" r="0" b="0"/>
            </a:stretch>
          </a:blipFill>
        </p:spPr>
      </p:sp>
      <p:sp>
        <p:nvSpPr>
          <p:cNvPr name="Freeform 6" id="6"/>
          <p:cNvSpPr/>
          <p:nvPr/>
        </p:nvSpPr>
        <p:spPr>
          <a:xfrm flipH="false" flipV="false" rot="0">
            <a:off x="8534836" y="3904121"/>
            <a:ext cx="642938" cy="642938"/>
          </a:xfrm>
          <a:custGeom>
            <a:avLst/>
            <a:gdLst/>
            <a:ahLst/>
            <a:cxnLst/>
            <a:rect r="r" b="b" t="t" l="l"/>
            <a:pathLst>
              <a:path h="642938" w="642938">
                <a:moveTo>
                  <a:pt x="0" y="0"/>
                </a:moveTo>
                <a:lnTo>
                  <a:pt x="642938" y="0"/>
                </a:lnTo>
                <a:lnTo>
                  <a:pt x="642938" y="642938"/>
                </a:lnTo>
                <a:lnTo>
                  <a:pt x="0" y="642938"/>
                </a:lnTo>
                <a:lnTo>
                  <a:pt x="0" y="0"/>
                </a:lnTo>
                <a:close/>
              </a:path>
            </a:pathLst>
          </a:custGeom>
          <a:blipFill>
            <a:blip r:embed="rId6"/>
            <a:stretch>
              <a:fillRect l="0" t="0" r="0" b="0"/>
            </a:stretch>
          </a:blipFill>
        </p:spPr>
      </p:sp>
      <p:sp>
        <p:nvSpPr>
          <p:cNvPr name="Freeform 7" id="7"/>
          <p:cNvSpPr/>
          <p:nvPr/>
        </p:nvSpPr>
        <p:spPr>
          <a:xfrm flipH="false" flipV="false" rot="0">
            <a:off x="10922014" y="3796965"/>
            <a:ext cx="750094" cy="750094"/>
          </a:xfrm>
          <a:custGeom>
            <a:avLst/>
            <a:gdLst/>
            <a:ahLst/>
            <a:cxnLst/>
            <a:rect r="r" b="b" t="t" l="l"/>
            <a:pathLst>
              <a:path h="750094" w="750094">
                <a:moveTo>
                  <a:pt x="0" y="0"/>
                </a:moveTo>
                <a:lnTo>
                  <a:pt x="750094" y="0"/>
                </a:lnTo>
                <a:lnTo>
                  <a:pt x="750094" y="750094"/>
                </a:lnTo>
                <a:lnTo>
                  <a:pt x="0" y="750094"/>
                </a:lnTo>
                <a:lnTo>
                  <a:pt x="0" y="0"/>
                </a:lnTo>
                <a:close/>
              </a:path>
            </a:pathLst>
          </a:custGeom>
          <a:blipFill>
            <a:blip r:embed="rId7"/>
            <a:stretch>
              <a:fillRect l="0" t="0" r="0" b="0"/>
            </a:stretch>
          </a:blipFill>
        </p:spPr>
      </p:sp>
      <p:sp>
        <p:nvSpPr>
          <p:cNvPr name="Freeform 8" id="8"/>
          <p:cNvSpPr/>
          <p:nvPr/>
        </p:nvSpPr>
        <p:spPr>
          <a:xfrm flipH="false" flipV="false" rot="0">
            <a:off x="5831898" y="2935429"/>
            <a:ext cx="1740481" cy="649435"/>
          </a:xfrm>
          <a:custGeom>
            <a:avLst/>
            <a:gdLst/>
            <a:ahLst/>
            <a:cxnLst/>
            <a:rect r="r" b="b" t="t" l="l"/>
            <a:pathLst>
              <a:path h="649435" w="1740481">
                <a:moveTo>
                  <a:pt x="0" y="0"/>
                </a:moveTo>
                <a:lnTo>
                  <a:pt x="1740480" y="0"/>
                </a:lnTo>
                <a:lnTo>
                  <a:pt x="1740480" y="649435"/>
                </a:lnTo>
                <a:lnTo>
                  <a:pt x="0" y="649435"/>
                </a:lnTo>
                <a:lnTo>
                  <a:pt x="0" y="0"/>
                </a:lnTo>
                <a:close/>
              </a:path>
            </a:pathLst>
          </a:custGeom>
          <a:blipFill>
            <a:blip r:embed="rId8"/>
            <a:stretch>
              <a:fillRect l="0" t="0" r="0" b="0"/>
            </a:stretch>
          </a:blipFill>
        </p:spPr>
      </p:sp>
      <p:sp>
        <p:nvSpPr>
          <p:cNvPr name="Freeform 9" id="9"/>
          <p:cNvSpPr/>
          <p:nvPr/>
        </p:nvSpPr>
        <p:spPr>
          <a:xfrm flipH="false" flipV="false" rot="0">
            <a:off x="5805917" y="4688894"/>
            <a:ext cx="1857378" cy="649435"/>
          </a:xfrm>
          <a:custGeom>
            <a:avLst/>
            <a:gdLst/>
            <a:ahLst/>
            <a:cxnLst/>
            <a:rect r="r" b="b" t="t" l="l"/>
            <a:pathLst>
              <a:path h="649435" w="1857378">
                <a:moveTo>
                  <a:pt x="0" y="0"/>
                </a:moveTo>
                <a:lnTo>
                  <a:pt x="1857378" y="0"/>
                </a:lnTo>
                <a:lnTo>
                  <a:pt x="1857378" y="649436"/>
                </a:lnTo>
                <a:lnTo>
                  <a:pt x="0" y="649436"/>
                </a:lnTo>
                <a:lnTo>
                  <a:pt x="0" y="0"/>
                </a:lnTo>
                <a:close/>
              </a:path>
            </a:pathLst>
          </a:custGeom>
          <a:blipFill>
            <a:blip r:embed="rId9"/>
            <a:stretch>
              <a:fillRect l="0" t="0" r="0" b="0"/>
            </a:stretch>
          </a:blipFill>
        </p:spPr>
      </p:sp>
      <p:sp>
        <p:nvSpPr>
          <p:cNvPr name="Freeform 10" id="10"/>
          <p:cNvSpPr/>
          <p:nvPr/>
        </p:nvSpPr>
        <p:spPr>
          <a:xfrm flipH="false" flipV="false" rot="0">
            <a:off x="7936057" y="4675909"/>
            <a:ext cx="2078179" cy="870235"/>
          </a:xfrm>
          <a:custGeom>
            <a:avLst/>
            <a:gdLst/>
            <a:ahLst/>
            <a:cxnLst/>
            <a:rect r="r" b="b" t="t" l="l"/>
            <a:pathLst>
              <a:path h="870235" w="2078179">
                <a:moveTo>
                  <a:pt x="0" y="0"/>
                </a:moveTo>
                <a:lnTo>
                  <a:pt x="2078178" y="0"/>
                </a:lnTo>
                <a:lnTo>
                  <a:pt x="2078178" y="870235"/>
                </a:lnTo>
                <a:lnTo>
                  <a:pt x="0" y="870235"/>
                </a:lnTo>
                <a:lnTo>
                  <a:pt x="0" y="0"/>
                </a:lnTo>
                <a:close/>
              </a:path>
            </a:pathLst>
          </a:custGeom>
          <a:blipFill>
            <a:blip r:embed="rId10"/>
            <a:stretch>
              <a:fillRect l="0" t="0" r="0" b="0"/>
            </a:stretch>
          </a:blipFill>
        </p:spPr>
      </p:sp>
      <p:sp>
        <p:nvSpPr>
          <p:cNvPr name="Freeform 11" id="11"/>
          <p:cNvSpPr/>
          <p:nvPr/>
        </p:nvSpPr>
        <p:spPr>
          <a:xfrm flipH="false" flipV="false" rot="0">
            <a:off x="7975023" y="2948424"/>
            <a:ext cx="2026227" cy="636440"/>
          </a:xfrm>
          <a:custGeom>
            <a:avLst/>
            <a:gdLst/>
            <a:ahLst/>
            <a:cxnLst/>
            <a:rect r="r" b="b" t="t" l="l"/>
            <a:pathLst>
              <a:path h="636440" w="2026227">
                <a:moveTo>
                  <a:pt x="0" y="0"/>
                </a:moveTo>
                <a:lnTo>
                  <a:pt x="2026227" y="0"/>
                </a:lnTo>
                <a:lnTo>
                  <a:pt x="2026227" y="636440"/>
                </a:lnTo>
                <a:lnTo>
                  <a:pt x="0" y="636440"/>
                </a:lnTo>
                <a:lnTo>
                  <a:pt x="0" y="0"/>
                </a:lnTo>
                <a:close/>
              </a:path>
            </a:pathLst>
          </a:custGeom>
          <a:blipFill>
            <a:blip r:embed="rId11"/>
            <a:stretch>
              <a:fillRect l="0" t="0" r="0" b="0"/>
            </a:stretch>
          </a:blipFill>
        </p:spPr>
      </p:sp>
      <p:sp>
        <p:nvSpPr>
          <p:cNvPr name="Freeform 12" id="12"/>
          <p:cNvSpPr/>
          <p:nvPr/>
        </p:nvSpPr>
        <p:spPr>
          <a:xfrm flipH="false" flipV="false" rot="0">
            <a:off x="6304174" y="6234935"/>
            <a:ext cx="3835921" cy="1612799"/>
          </a:xfrm>
          <a:custGeom>
            <a:avLst/>
            <a:gdLst/>
            <a:ahLst/>
            <a:cxnLst/>
            <a:rect r="r" b="b" t="t" l="l"/>
            <a:pathLst>
              <a:path h="1612799" w="3835921">
                <a:moveTo>
                  <a:pt x="0" y="0"/>
                </a:moveTo>
                <a:lnTo>
                  <a:pt x="3835921" y="0"/>
                </a:lnTo>
                <a:lnTo>
                  <a:pt x="3835921" y="1612799"/>
                </a:lnTo>
                <a:lnTo>
                  <a:pt x="0" y="16127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5624083" y="1272890"/>
            <a:ext cx="7156742" cy="454606"/>
          </a:xfrm>
          <a:custGeom>
            <a:avLst/>
            <a:gdLst/>
            <a:ahLst/>
            <a:cxnLst/>
            <a:rect r="r" b="b" t="t" l="l"/>
            <a:pathLst>
              <a:path h="454606" w="7156742">
                <a:moveTo>
                  <a:pt x="0" y="0"/>
                </a:moveTo>
                <a:lnTo>
                  <a:pt x="7156742" y="0"/>
                </a:lnTo>
                <a:lnTo>
                  <a:pt x="7156742" y="454605"/>
                </a:lnTo>
                <a:lnTo>
                  <a:pt x="0" y="454605"/>
                </a:lnTo>
                <a:lnTo>
                  <a:pt x="0" y="0"/>
                </a:lnTo>
                <a:close/>
              </a:path>
            </a:pathLst>
          </a:custGeom>
          <a:blipFill>
            <a:blip r:embed="rId14"/>
            <a:stretch>
              <a:fillRect l="0" t="0" r="0" b="0"/>
            </a:stretch>
          </a:blipFill>
        </p:spPr>
      </p:sp>
      <p:sp>
        <p:nvSpPr>
          <p:cNvPr name="Freeform 14" id="14"/>
          <p:cNvSpPr/>
          <p:nvPr/>
        </p:nvSpPr>
        <p:spPr>
          <a:xfrm flipH="false" flipV="false" rot="0">
            <a:off x="10144128" y="3065321"/>
            <a:ext cx="2441867" cy="285747"/>
          </a:xfrm>
          <a:custGeom>
            <a:avLst/>
            <a:gdLst/>
            <a:ahLst/>
            <a:cxnLst/>
            <a:rect r="r" b="b" t="t" l="l"/>
            <a:pathLst>
              <a:path h="285747" w="2441867">
                <a:moveTo>
                  <a:pt x="0" y="0"/>
                </a:moveTo>
                <a:lnTo>
                  <a:pt x="2441867" y="0"/>
                </a:lnTo>
                <a:lnTo>
                  <a:pt x="2441867" y="285747"/>
                </a:lnTo>
                <a:lnTo>
                  <a:pt x="0" y="285747"/>
                </a:lnTo>
                <a:lnTo>
                  <a:pt x="0" y="0"/>
                </a:lnTo>
                <a:close/>
              </a:path>
            </a:pathLst>
          </a:custGeom>
          <a:blipFill>
            <a:blip r:embed="rId15"/>
            <a:stretch>
              <a:fillRect l="0" t="0" r="0" b="0"/>
            </a:stretch>
          </a:blipFill>
        </p:spPr>
      </p:sp>
      <p:sp>
        <p:nvSpPr>
          <p:cNvPr name="Freeform 15" id="15"/>
          <p:cNvSpPr/>
          <p:nvPr/>
        </p:nvSpPr>
        <p:spPr>
          <a:xfrm flipH="false" flipV="false" rot="0">
            <a:off x="10274011" y="4675909"/>
            <a:ext cx="2428872" cy="441610"/>
          </a:xfrm>
          <a:custGeom>
            <a:avLst/>
            <a:gdLst/>
            <a:ahLst/>
            <a:cxnLst/>
            <a:rect r="r" b="b" t="t" l="l"/>
            <a:pathLst>
              <a:path h="441610" w="2428872">
                <a:moveTo>
                  <a:pt x="0" y="0"/>
                </a:moveTo>
                <a:lnTo>
                  <a:pt x="2428872" y="0"/>
                </a:lnTo>
                <a:lnTo>
                  <a:pt x="2428872" y="441610"/>
                </a:lnTo>
                <a:lnTo>
                  <a:pt x="0" y="441610"/>
                </a:lnTo>
                <a:lnTo>
                  <a:pt x="0" y="0"/>
                </a:lnTo>
                <a:close/>
              </a:path>
            </a:pathLst>
          </a:custGeom>
          <a:blipFill>
            <a:blip r:embed="rId16"/>
            <a:stretch>
              <a:fillRect l="0" t="0" r="0" b="0"/>
            </a:stretch>
          </a:blipFill>
        </p:spPr>
      </p:sp>
      <p:sp>
        <p:nvSpPr>
          <p:cNvPr name="Freeform 16" id="16"/>
          <p:cNvSpPr/>
          <p:nvPr/>
        </p:nvSpPr>
        <p:spPr>
          <a:xfrm flipH="false" flipV="false" rot="0">
            <a:off x="10702636" y="5598106"/>
            <a:ext cx="1506685" cy="181844"/>
          </a:xfrm>
          <a:custGeom>
            <a:avLst/>
            <a:gdLst/>
            <a:ahLst/>
            <a:cxnLst/>
            <a:rect r="r" b="b" t="t" l="l"/>
            <a:pathLst>
              <a:path h="181844" w="1506685">
                <a:moveTo>
                  <a:pt x="0" y="0"/>
                </a:moveTo>
                <a:lnTo>
                  <a:pt x="1506685" y="0"/>
                </a:lnTo>
                <a:lnTo>
                  <a:pt x="1506685" y="181844"/>
                </a:lnTo>
                <a:lnTo>
                  <a:pt x="0" y="181844"/>
                </a:lnTo>
                <a:lnTo>
                  <a:pt x="0" y="0"/>
                </a:lnTo>
                <a:close/>
              </a:path>
            </a:pathLst>
          </a:custGeom>
          <a:blipFill>
            <a:blip r:embed="rId17"/>
            <a:stretch>
              <a:fillRect l="0" t="0" r="0" b="0"/>
            </a:stretch>
          </a:blipFill>
        </p:spPr>
      </p:sp>
      <p:sp>
        <p:nvSpPr>
          <p:cNvPr name="TextBox 17" id="17"/>
          <p:cNvSpPr txBox="true"/>
          <p:nvPr/>
        </p:nvSpPr>
        <p:spPr>
          <a:xfrm rot="0">
            <a:off x="7206488" y="890544"/>
            <a:ext cx="3928260" cy="345065"/>
          </a:xfrm>
          <a:prstGeom prst="rect">
            <a:avLst/>
          </a:prstGeom>
        </p:spPr>
        <p:txBody>
          <a:bodyPr anchor="t" rtlCol="false" tIns="0" lIns="0" bIns="0" rIns="0">
            <a:spAutoFit/>
          </a:bodyPr>
          <a:lstStyle/>
          <a:p>
            <a:pPr algn="l">
              <a:lnSpc>
                <a:spcPts val="2577"/>
              </a:lnSpc>
            </a:pPr>
            <a:r>
              <a:rPr lang="en-US" sz="1840">
                <a:solidFill>
                  <a:srgbClr val="7030A0"/>
                </a:solidFill>
                <a:latin typeface="Calibri (MS) Bold"/>
              </a:rPr>
              <a:t>RISE Partnership Quality Assurance Plan </a:t>
            </a:r>
          </a:p>
        </p:txBody>
      </p:sp>
      <p:sp>
        <p:nvSpPr>
          <p:cNvPr name="TextBox 18" id="18"/>
          <p:cNvSpPr txBox="true"/>
          <p:nvPr/>
        </p:nvSpPr>
        <p:spPr>
          <a:xfrm rot="0">
            <a:off x="6430677" y="5918380"/>
            <a:ext cx="1199721" cy="943195"/>
          </a:xfrm>
          <a:prstGeom prst="rect">
            <a:avLst/>
          </a:prstGeom>
        </p:spPr>
        <p:txBody>
          <a:bodyPr anchor="t" rtlCol="false" tIns="0" lIns="0" bIns="0" rIns="0">
            <a:spAutoFit/>
          </a:bodyPr>
          <a:lstStyle/>
          <a:p>
            <a:pPr algn="ctr">
              <a:lnSpc>
                <a:spcPts val="1227"/>
              </a:lnSpc>
            </a:pPr>
            <a:r>
              <a:rPr lang="en-US" sz="1125">
                <a:solidFill>
                  <a:srgbClr val="000000"/>
                </a:solidFill>
                <a:latin typeface="Calibri (MS) Bold"/>
              </a:rPr>
              <a:t>Trial QA process for 20024-2025 plan</a:t>
            </a:r>
          </a:p>
          <a:p>
            <a:pPr algn="ctr">
              <a:lnSpc>
                <a:spcPts val="1508"/>
              </a:lnSpc>
            </a:pPr>
          </a:p>
          <a:p>
            <a:pPr algn="l">
              <a:lnSpc>
                <a:spcPts val="2812"/>
              </a:lnSpc>
            </a:pPr>
            <a:r>
              <a:rPr lang="en-US" sz="1125" spc="1">
                <a:solidFill>
                  <a:srgbClr val="000000"/>
                </a:solidFill>
                <a:latin typeface="Calibri (MS) Bold"/>
              </a:rPr>
              <a:t>Trainer satisfaction </a:t>
            </a:r>
          </a:p>
          <a:p>
            <a:pPr algn="ctr">
              <a:lnSpc>
                <a:spcPts val="562"/>
              </a:lnSpc>
            </a:pPr>
            <a:r>
              <a:rPr lang="en-US" sz="1125">
                <a:solidFill>
                  <a:srgbClr val="000000"/>
                </a:solidFill>
                <a:latin typeface="Calibri (MS) Bold"/>
              </a:rPr>
              <a:t>metrics</a:t>
            </a:r>
          </a:p>
        </p:txBody>
      </p:sp>
      <p:sp>
        <p:nvSpPr>
          <p:cNvPr name="TextBox 19" id="19"/>
          <p:cNvSpPr txBox="true"/>
          <p:nvPr/>
        </p:nvSpPr>
        <p:spPr>
          <a:xfrm rot="0">
            <a:off x="6465746" y="7310759"/>
            <a:ext cx="1206297" cy="339223"/>
          </a:xfrm>
          <a:prstGeom prst="rect">
            <a:avLst/>
          </a:prstGeom>
        </p:spPr>
        <p:txBody>
          <a:bodyPr anchor="t" rtlCol="false" tIns="0" lIns="0" bIns="0" rIns="0">
            <a:spAutoFit/>
          </a:bodyPr>
          <a:lstStyle/>
          <a:p>
            <a:pPr algn="ctr">
              <a:lnSpc>
                <a:spcPts val="1227"/>
              </a:lnSpc>
            </a:pPr>
            <a:r>
              <a:rPr lang="en-US" sz="1125">
                <a:solidFill>
                  <a:srgbClr val="000000"/>
                </a:solidFill>
                <a:latin typeface="Calibri (MS) Bold"/>
              </a:rPr>
              <a:t>learner expereince/ facilitation</a:t>
            </a:r>
          </a:p>
        </p:txBody>
      </p:sp>
      <p:sp>
        <p:nvSpPr>
          <p:cNvPr name="TextBox 20" id="20"/>
          <p:cNvSpPr txBox="true"/>
          <p:nvPr/>
        </p:nvSpPr>
        <p:spPr>
          <a:xfrm rot="0">
            <a:off x="7339615" y="1377553"/>
            <a:ext cx="3761584" cy="211934"/>
          </a:xfrm>
          <a:prstGeom prst="rect">
            <a:avLst/>
          </a:prstGeom>
        </p:spPr>
        <p:txBody>
          <a:bodyPr anchor="t" rtlCol="false" tIns="0" lIns="0" bIns="0" rIns="0">
            <a:spAutoFit/>
          </a:bodyPr>
          <a:lstStyle/>
          <a:p>
            <a:pPr algn="l">
              <a:lnSpc>
                <a:spcPts val="1574"/>
              </a:lnSpc>
            </a:pPr>
            <a:r>
              <a:rPr lang="en-US" sz="1125">
                <a:solidFill>
                  <a:srgbClr val="FFFFFF"/>
                </a:solidFill>
                <a:latin typeface="Calibri (MS)"/>
              </a:rPr>
              <a:t>Key Points to Focus During Quality Review of Cultural Awareness </a:t>
            </a:r>
          </a:p>
        </p:txBody>
      </p:sp>
      <p:sp>
        <p:nvSpPr>
          <p:cNvPr name="TextBox 21" id="21"/>
          <p:cNvSpPr txBox="true"/>
          <p:nvPr/>
        </p:nvSpPr>
        <p:spPr>
          <a:xfrm rot="0">
            <a:off x="10714589" y="5570938"/>
            <a:ext cx="1526636" cy="211934"/>
          </a:xfrm>
          <a:prstGeom prst="rect">
            <a:avLst/>
          </a:prstGeom>
        </p:spPr>
        <p:txBody>
          <a:bodyPr anchor="t" rtlCol="false" tIns="0" lIns="0" bIns="0" rIns="0">
            <a:spAutoFit/>
          </a:bodyPr>
          <a:lstStyle/>
          <a:p>
            <a:pPr algn="l">
              <a:lnSpc>
                <a:spcPts val="1574"/>
              </a:lnSpc>
            </a:pPr>
            <a:r>
              <a:rPr lang="en-US" sz="1125">
                <a:solidFill>
                  <a:srgbClr val="000000"/>
                </a:solidFill>
                <a:latin typeface="Calibri (MS) Bold"/>
              </a:rPr>
              <a:t>Action Steps for QA team </a:t>
            </a:r>
          </a:p>
        </p:txBody>
      </p:sp>
      <p:sp>
        <p:nvSpPr>
          <p:cNvPr name="TextBox 22" id="22"/>
          <p:cNvSpPr txBox="true"/>
          <p:nvPr/>
        </p:nvSpPr>
        <p:spPr>
          <a:xfrm rot="0">
            <a:off x="7922156" y="6790094"/>
            <a:ext cx="676341" cy="438803"/>
          </a:xfrm>
          <a:prstGeom prst="rect">
            <a:avLst/>
          </a:prstGeom>
        </p:spPr>
        <p:txBody>
          <a:bodyPr anchor="t" rtlCol="false" tIns="0" lIns="0" bIns="0" rIns="0">
            <a:spAutoFit/>
          </a:bodyPr>
          <a:lstStyle/>
          <a:p>
            <a:pPr algn="l">
              <a:lnSpc>
                <a:spcPts val="3293"/>
              </a:lnSpc>
            </a:pPr>
            <a:r>
              <a:rPr lang="en-US" sz="2352" spc="2">
                <a:solidFill>
                  <a:srgbClr val="FFFFFF"/>
                </a:solidFill>
                <a:latin typeface="Calibri (MS)"/>
              </a:rPr>
              <a:t>Goals</a:t>
            </a:r>
          </a:p>
        </p:txBody>
      </p:sp>
      <p:sp>
        <p:nvSpPr>
          <p:cNvPr name="TextBox 23" id="23"/>
          <p:cNvSpPr txBox="true"/>
          <p:nvPr/>
        </p:nvSpPr>
        <p:spPr>
          <a:xfrm rot="0">
            <a:off x="6407298" y="7125668"/>
            <a:ext cx="1322591" cy="212305"/>
          </a:xfrm>
          <a:prstGeom prst="rect">
            <a:avLst/>
          </a:prstGeom>
        </p:spPr>
        <p:txBody>
          <a:bodyPr anchor="t" rtlCol="false" tIns="0" lIns="0" bIns="0" rIns="0">
            <a:spAutoFit/>
          </a:bodyPr>
          <a:lstStyle/>
          <a:p>
            <a:pPr algn="l">
              <a:lnSpc>
                <a:spcPts val="1578"/>
              </a:lnSpc>
            </a:pPr>
            <a:r>
              <a:rPr lang="en-US" sz="1127">
                <a:solidFill>
                  <a:srgbClr val="000000"/>
                </a:solidFill>
                <a:latin typeface="Calibri (MS) Bold"/>
              </a:rPr>
              <a:t>Develop standard for </a:t>
            </a:r>
          </a:p>
        </p:txBody>
      </p:sp>
      <p:sp>
        <p:nvSpPr>
          <p:cNvPr name="TextBox 24" id="24"/>
          <p:cNvSpPr txBox="true"/>
          <p:nvPr/>
        </p:nvSpPr>
        <p:spPr>
          <a:xfrm rot="0">
            <a:off x="5910151" y="4728181"/>
            <a:ext cx="1513007" cy="552129"/>
          </a:xfrm>
          <a:prstGeom prst="rect">
            <a:avLst/>
          </a:prstGeom>
        </p:spPr>
        <p:txBody>
          <a:bodyPr anchor="t" rtlCol="false" tIns="0" lIns="0" bIns="0" rIns="0">
            <a:spAutoFit/>
          </a:bodyPr>
          <a:lstStyle/>
          <a:p>
            <a:pPr algn="l">
              <a:lnSpc>
                <a:spcPts val="1406"/>
              </a:lnSpc>
            </a:pPr>
            <a:r>
              <a:rPr lang="en-US" sz="1073">
                <a:solidFill>
                  <a:srgbClr val="000000"/>
                </a:solidFill>
                <a:latin typeface="Calibri (MS)"/>
              </a:rPr>
              <a:t>Peer review of facilitation including curriculum team, trainers, QA lead </a:t>
            </a:r>
          </a:p>
        </p:txBody>
      </p:sp>
      <p:sp>
        <p:nvSpPr>
          <p:cNvPr name="TextBox 25" id="25"/>
          <p:cNvSpPr txBox="true"/>
          <p:nvPr/>
        </p:nvSpPr>
        <p:spPr>
          <a:xfrm rot="0">
            <a:off x="5978341" y="2974189"/>
            <a:ext cx="1470028" cy="552129"/>
          </a:xfrm>
          <a:prstGeom prst="rect">
            <a:avLst/>
          </a:prstGeom>
        </p:spPr>
        <p:txBody>
          <a:bodyPr anchor="t" rtlCol="false" tIns="0" lIns="0" bIns="0" rIns="0">
            <a:spAutoFit/>
          </a:bodyPr>
          <a:lstStyle/>
          <a:p>
            <a:pPr algn="ctr">
              <a:lnSpc>
                <a:spcPts val="1406"/>
              </a:lnSpc>
            </a:pPr>
            <a:r>
              <a:rPr lang="en-US" sz="1073">
                <a:solidFill>
                  <a:srgbClr val="000000"/>
                </a:solidFill>
                <a:latin typeface="Calibri (MS)"/>
              </a:rPr>
              <a:t>Team acknowledgment of variations in style/time constraints/OHCC content </a:t>
            </a:r>
          </a:p>
        </p:txBody>
      </p:sp>
      <p:sp>
        <p:nvSpPr>
          <p:cNvPr name="TextBox 26" id="26"/>
          <p:cNvSpPr txBox="true"/>
          <p:nvPr/>
        </p:nvSpPr>
        <p:spPr>
          <a:xfrm rot="0">
            <a:off x="8158162" y="2983930"/>
            <a:ext cx="1689299" cy="551992"/>
          </a:xfrm>
          <a:prstGeom prst="rect">
            <a:avLst/>
          </a:prstGeom>
        </p:spPr>
        <p:txBody>
          <a:bodyPr anchor="t" rtlCol="false" tIns="0" lIns="0" bIns="0" rIns="0">
            <a:spAutoFit/>
          </a:bodyPr>
          <a:lstStyle/>
          <a:p>
            <a:pPr algn="ctr">
              <a:lnSpc>
                <a:spcPts val="1405"/>
              </a:lnSpc>
            </a:pPr>
            <a:r>
              <a:rPr lang="en-US" sz="1073">
                <a:solidFill>
                  <a:srgbClr val="000000"/>
                </a:solidFill>
                <a:latin typeface="Calibri (MS)"/>
              </a:rPr>
              <a:t>Best practice or personal style with facilitation that is still approved by OHCC </a:t>
            </a:r>
          </a:p>
        </p:txBody>
      </p:sp>
      <p:sp>
        <p:nvSpPr>
          <p:cNvPr name="TextBox 27" id="27"/>
          <p:cNvSpPr txBox="true"/>
          <p:nvPr/>
        </p:nvSpPr>
        <p:spPr>
          <a:xfrm rot="0">
            <a:off x="8099714" y="4718439"/>
            <a:ext cx="1770767" cy="733963"/>
          </a:xfrm>
          <a:prstGeom prst="rect">
            <a:avLst/>
          </a:prstGeom>
        </p:spPr>
        <p:txBody>
          <a:bodyPr anchor="t" rtlCol="false" tIns="0" lIns="0" bIns="0" rIns="0">
            <a:spAutoFit/>
          </a:bodyPr>
          <a:lstStyle/>
          <a:p>
            <a:pPr algn="ctr">
              <a:lnSpc>
                <a:spcPts val="1418"/>
              </a:lnSpc>
            </a:pPr>
            <a:r>
              <a:rPr lang="en-US" sz="1073">
                <a:solidFill>
                  <a:srgbClr val="000000"/>
                </a:solidFill>
                <a:latin typeface="Calibri (MS)"/>
              </a:rPr>
              <a:t>Time for trainers to roll out the standard for cultural awareness facilitation-measure and reporting </a:t>
            </a:r>
          </a:p>
        </p:txBody>
      </p:sp>
      <p:sp>
        <p:nvSpPr>
          <p:cNvPr name="TextBox 28" id="28"/>
          <p:cNvSpPr txBox="true"/>
          <p:nvPr/>
        </p:nvSpPr>
        <p:spPr>
          <a:xfrm rot="0">
            <a:off x="10334672" y="3091303"/>
            <a:ext cx="2083673" cy="204463"/>
          </a:xfrm>
          <a:prstGeom prst="rect">
            <a:avLst/>
          </a:prstGeom>
        </p:spPr>
        <p:txBody>
          <a:bodyPr anchor="t" rtlCol="false" tIns="0" lIns="0" bIns="0" rIns="0">
            <a:spAutoFit/>
          </a:bodyPr>
          <a:lstStyle/>
          <a:p>
            <a:pPr algn="l">
              <a:lnSpc>
                <a:spcPts val="1503"/>
              </a:lnSpc>
            </a:pPr>
            <a:r>
              <a:rPr lang="en-US" sz="1073">
                <a:solidFill>
                  <a:srgbClr val="000000"/>
                </a:solidFill>
                <a:latin typeface="Calibri (MS)"/>
              </a:rPr>
              <a:t>Build momentum with editorial team </a:t>
            </a:r>
          </a:p>
        </p:txBody>
      </p:sp>
      <p:sp>
        <p:nvSpPr>
          <p:cNvPr name="TextBox 29" id="29"/>
          <p:cNvSpPr txBox="true"/>
          <p:nvPr/>
        </p:nvSpPr>
        <p:spPr>
          <a:xfrm rot="0">
            <a:off x="10487282" y="4718439"/>
            <a:ext cx="2033787" cy="373528"/>
          </a:xfrm>
          <a:prstGeom prst="rect">
            <a:avLst/>
          </a:prstGeom>
        </p:spPr>
        <p:txBody>
          <a:bodyPr anchor="t" rtlCol="false" tIns="0" lIns="0" bIns="0" rIns="0">
            <a:spAutoFit/>
          </a:bodyPr>
          <a:lstStyle/>
          <a:p>
            <a:pPr algn="just">
              <a:lnSpc>
                <a:spcPts val="1406"/>
              </a:lnSpc>
            </a:pPr>
            <a:r>
              <a:rPr lang="en-US" sz="1073">
                <a:solidFill>
                  <a:srgbClr val="000000"/>
                </a:solidFill>
                <a:latin typeface="Calibri (MS)"/>
              </a:rPr>
              <a:t>QA team provide update to editorial team and focus on future QA points </a:t>
            </a:r>
          </a:p>
        </p:txBody>
      </p:sp>
      <p:sp>
        <p:nvSpPr>
          <p:cNvPr name="TextBox 30" id="30"/>
          <p:cNvSpPr txBox="true"/>
          <p:nvPr/>
        </p:nvSpPr>
        <p:spPr>
          <a:xfrm rot="0">
            <a:off x="10344413" y="5871567"/>
            <a:ext cx="2259409" cy="3410599"/>
          </a:xfrm>
          <a:prstGeom prst="rect">
            <a:avLst/>
          </a:prstGeom>
        </p:spPr>
        <p:txBody>
          <a:bodyPr anchor="t" rtlCol="false" tIns="0" lIns="0" bIns="0" rIns="0">
            <a:spAutoFit/>
          </a:bodyPr>
          <a:lstStyle/>
          <a:p>
            <a:pPr algn="l">
              <a:lnSpc>
                <a:spcPts val="1418"/>
              </a:lnSpc>
            </a:pPr>
            <a:r>
              <a:rPr lang="en-US" sz="1073">
                <a:solidFill>
                  <a:srgbClr val="000000"/>
                </a:solidFill>
                <a:latin typeface="Calibri (MS)"/>
              </a:rPr>
              <a:t>Trainers highlight own guides showing theme weaving, audience FAC style, content skipped/paraphrased, areas of question </a:t>
            </a:r>
          </a:p>
          <a:p>
            <a:pPr algn="l">
              <a:lnSpc>
                <a:spcPts val="2684"/>
              </a:lnSpc>
            </a:pPr>
            <a:r>
              <a:rPr lang="en-US" sz="1073">
                <a:solidFill>
                  <a:srgbClr val="000000"/>
                </a:solidFill>
                <a:latin typeface="Calibri (MS)"/>
              </a:rPr>
              <a:t>Identify editorial team of trainers, A rep, </a:t>
            </a:r>
          </a:p>
          <a:p>
            <a:pPr algn="l">
              <a:lnSpc>
                <a:spcPts val="536"/>
              </a:lnSpc>
            </a:pPr>
            <a:r>
              <a:rPr lang="en-US" sz="1073">
                <a:solidFill>
                  <a:srgbClr val="000000"/>
                </a:solidFill>
                <a:latin typeface="Calibri (MS)"/>
              </a:rPr>
              <a:t>curriculum </a:t>
            </a:r>
          </a:p>
          <a:p>
            <a:pPr algn="l">
              <a:lnSpc>
                <a:spcPts val="2684"/>
              </a:lnSpc>
            </a:pPr>
            <a:r>
              <a:rPr lang="en-US" sz="1073">
                <a:solidFill>
                  <a:srgbClr val="000000"/>
                </a:solidFill>
                <a:latin typeface="Calibri (MS)"/>
              </a:rPr>
              <a:t>January 2024 two peer reviewed FAC </a:t>
            </a:r>
          </a:p>
          <a:p>
            <a:pPr algn="l">
              <a:lnSpc>
                <a:spcPts val="536"/>
              </a:lnSpc>
            </a:pPr>
            <a:r>
              <a:rPr lang="en-US" sz="1073">
                <a:solidFill>
                  <a:srgbClr val="000000"/>
                </a:solidFill>
                <a:latin typeface="Calibri (MS)"/>
              </a:rPr>
              <a:t>with editorial team per month </a:t>
            </a:r>
          </a:p>
          <a:p>
            <a:pPr algn="l">
              <a:lnSpc>
                <a:spcPts val="2684"/>
              </a:lnSpc>
            </a:pPr>
            <a:r>
              <a:rPr lang="en-US" sz="1073">
                <a:solidFill>
                  <a:srgbClr val="000000"/>
                </a:solidFill>
                <a:latin typeface="Calibri (MS)"/>
              </a:rPr>
              <a:t>Curriculum/QA team/leadership review </a:t>
            </a:r>
          </a:p>
          <a:p>
            <a:pPr algn="l">
              <a:lnSpc>
                <a:spcPts val="536"/>
              </a:lnSpc>
            </a:pPr>
            <a:r>
              <a:rPr lang="en-US" sz="1073">
                <a:solidFill>
                  <a:srgbClr val="000000"/>
                </a:solidFill>
                <a:latin typeface="Calibri (MS)"/>
              </a:rPr>
              <a:t>and report of standard starting March </a:t>
            </a:r>
          </a:p>
          <a:p>
            <a:pPr algn="l">
              <a:lnSpc>
                <a:spcPts val="2223"/>
              </a:lnSpc>
            </a:pPr>
            <a:r>
              <a:rPr lang="en-US" sz="1073">
                <a:solidFill>
                  <a:srgbClr val="000000"/>
                </a:solidFill>
                <a:latin typeface="Calibri (MS)"/>
              </a:rPr>
              <a:t>2024 </a:t>
            </a:r>
          </a:p>
          <a:p>
            <a:pPr algn="l">
              <a:lnSpc>
                <a:spcPts val="2223"/>
              </a:lnSpc>
            </a:pPr>
            <a:r>
              <a:rPr lang="en-US" sz="1073">
                <a:solidFill>
                  <a:srgbClr val="000000"/>
                </a:solidFill>
                <a:latin typeface="Calibri (MS)"/>
              </a:rPr>
              <a:t>Measure amount of OHCC content </a:t>
            </a:r>
          </a:p>
          <a:p>
            <a:pPr algn="l">
              <a:lnSpc>
                <a:spcPts val="690"/>
              </a:lnSpc>
            </a:pPr>
            <a:r>
              <a:rPr lang="en-US" sz="1073">
                <a:solidFill>
                  <a:srgbClr val="000000"/>
                </a:solidFill>
                <a:latin typeface="Calibri (MS)"/>
              </a:rPr>
              <a:t>altered to trainer style and content </a:t>
            </a:r>
          </a:p>
          <a:p>
            <a:pPr algn="l">
              <a:lnSpc>
                <a:spcPts val="2223"/>
              </a:lnSpc>
            </a:pPr>
            <a:r>
              <a:rPr lang="en-US" sz="1073">
                <a:solidFill>
                  <a:srgbClr val="000000"/>
                </a:solidFill>
                <a:latin typeface="Calibri (MS)"/>
              </a:rPr>
              <a:t>omitted </a:t>
            </a:r>
          </a:p>
          <a:p>
            <a:pPr algn="l">
              <a:lnSpc>
                <a:spcPts val="2223"/>
              </a:lnSpc>
            </a:pPr>
            <a:r>
              <a:rPr lang="en-US" sz="1073">
                <a:solidFill>
                  <a:srgbClr val="000000"/>
                </a:solidFill>
                <a:latin typeface="Calibri (MS)"/>
              </a:rPr>
              <a:t>Develop trainer survey post process to </a:t>
            </a:r>
          </a:p>
          <a:p>
            <a:pPr algn="l">
              <a:lnSpc>
                <a:spcPts val="544"/>
              </a:lnSpc>
            </a:pPr>
            <a:r>
              <a:rPr lang="en-US" sz="1073">
                <a:solidFill>
                  <a:srgbClr val="000000"/>
                </a:solidFill>
                <a:latin typeface="Calibri (MS)"/>
              </a:rPr>
              <a:t>measure satisfaction </a:t>
            </a:r>
          </a:p>
        </p:txBody>
      </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6104981" y="782630"/>
            <a:ext cx="5950016" cy="2843469"/>
          </a:xfrm>
          <a:prstGeom prst="rect">
            <a:avLst/>
          </a:prstGeom>
        </p:spPr>
        <p:txBody>
          <a:bodyPr anchor="t" rtlCol="false" tIns="0" lIns="0" bIns="0" rIns="0">
            <a:spAutoFit/>
          </a:bodyPr>
          <a:lstStyle/>
          <a:p>
            <a:pPr algn="l">
              <a:lnSpc>
                <a:spcPts val="2812"/>
              </a:lnSpc>
            </a:pPr>
            <a:r>
              <a:rPr lang="en-US" sz="1125">
                <a:solidFill>
                  <a:srgbClr val="000000"/>
                </a:solidFill>
                <a:latin typeface="Calibri (MS) Bold"/>
              </a:rPr>
              <a:t>Future QA focus points for further discussion </a:t>
            </a:r>
          </a:p>
          <a:p>
            <a:pPr algn="r">
              <a:lnSpc>
                <a:spcPts val="895"/>
              </a:lnSpc>
            </a:pPr>
          </a:p>
          <a:p>
            <a:pPr algn="l">
              <a:lnSpc>
                <a:spcPts val="2812"/>
              </a:lnSpc>
            </a:pPr>
            <a:r>
              <a:rPr lang="en-US" sz="1125">
                <a:solidFill>
                  <a:srgbClr val="000000"/>
                </a:solidFill>
                <a:ea typeface="Arimo"/>
              </a:rPr>
              <a:t>▪</a:t>
            </a:r>
          </a:p>
          <a:p>
            <a:pPr algn="l">
              <a:lnSpc>
                <a:spcPts val="562"/>
              </a:lnSpc>
            </a:pPr>
            <a:r>
              <a:rPr lang="en-US" sz="1125">
                <a:solidFill>
                  <a:srgbClr val="000000"/>
                </a:solidFill>
                <a:latin typeface="Calibri (MS)"/>
              </a:rPr>
              <a:t> Increased supervisor observations of New Worker Orientation, in person and virtually. </a:t>
            </a:r>
          </a:p>
          <a:p>
            <a:pPr algn="l">
              <a:lnSpc>
                <a:spcPts val="2403"/>
              </a:lnSpc>
            </a:pPr>
            <a:r>
              <a:rPr lang="en-US" sz="1125">
                <a:solidFill>
                  <a:srgbClr val="000000"/>
                </a:solidFill>
                <a:ea typeface="Arimo"/>
              </a:rPr>
              <a:t>▪</a:t>
            </a:r>
          </a:p>
          <a:p>
            <a:pPr algn="r">
              <a:lnSpc>
                <a:spcPts val="562"/>
              </a:lnSpc>
            </a:pPr>
            <a:r>
              <a:rPr lang="en-US" sz="1125">
                <a:solidFill>
                  <a:srgbClr val="000000"/>
                </a:solidFill>
                <a:latin typeface="Calibri (MS)"/>
              </a:rPr>
              <a:t> Once a month 30 minutes at end of delivery team meeting for trainers to discuss helpful hints, </a:t>
            </a:r>
          </a:p>
          <a:p>
            <a:pPr algn="l">
              <a:lnSpc>
                <a:spcPts val="2403"/>
              </a:lnSpc>
            </a:pPr>
            <a:r>
              <a:rPr lang="en-US" sz="1125">
                <a:solidFill>
                  <a:srgbClr val="000000"/>
                </a:solidFill>
                <a:latin typeface="Calibri (MS)"/>
              </a:rPr>
              <a:t>challenges with FAC/MOD style and standard. </a:t>
            </a:r>
          </a:p>
          <a:p>
            <a:pPr algn="l">
              <a:lnSpc>
                <a:spcPts val="562"/>
              </a:lnSpc>
            </a:pPr>
            <a:r>
              <a:rPr lang="en-US" sz="1125">
                <a:solidFill>
                  <a:srgbClr val="000000"/>
                </a:solidFill>
                <a:ea typeface="Arimo"/>
              </a:rPr>
              <a:t>▪</a:t>
            </a:r>
          </a:p>
          <a:p>
            <a:pPr algn="l">
              <a:lnSpc>
                <a:spcPts val="562"/>
              </a:lnSpc>
            </a:pPr>
            <a:r>
              <a:rPr lang="en-US" sz="1125">
                <a:solidFill>
                  <a:srgbClr val="000000"/>
                </a:solidFill>
                <a:latin typeface="Calibri (MS)"/>
              </a:rPr>
              <a:t> Learner surveys post Cultural awareness and New Worker Orientation. </a:t>
            </a:r>
          </a:p>
          <a:p>
            <a:pPr algn="l">
              <a:lnSpc>
                <a:spcPts val="2403"/>
              </a:lnSpc>
            </a:pPr>
            <a:r>
              <a:rPr lang="en-US" sz="1125">
                <a:solidFill>
                  <a:srgbClr val="000000"/>
                </a:solidFill>
                <a:ea typeface="Arimo"/>
              </a:rPr>
              <a:t>▪</a:t>
            </a:r>
          </a:p>
          <a:p>
            <a:pPr algn="l">
              <a:lnSpc>
                <a:spcPts val="562"/>
              </a:lnSpc>
            </a:pPr>
            <a:r>
              <a:rPr lang="en-US" sz="1125">
                <a:solidFill>
                  <a:srgbClr val="000000"/>
                </a:solidFill>
                <a:latin typeface="Calibri (MS)"/>
              </a:rPr>
              <a:t> Notes, metrics, action item updates to be organized by QA team. </a:t>
            </a:r>
          </a:p>
          <a:p>
            <a:pPr algn="l">
              <a:lnSpc>
                <a:spcPts val="2812"/>
              </a:lnSpc>
            </a:pPr>
          </a:p>
          <a:p>
            <a:pPr algn="l">
              <a:lnSpc>
                <a:spcPts val="2812"/>
              </a:lnSpc>
            </a:pPr>
            <a:r>
              <a:rPr lang="en-US" sz="1125">
                <a:solidFill>
                  <a:srgbClr val="000000"/>
                </a:solidFill>
                <a:latin typeface="Calibri (MS) Bold"/>
              </a:rPr>
              <a:t>Feedback/Notes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39816" y="0"/>
            <a:ext cx="4608368" cy="10468841"/>
          </a:xfrm>
          <a:custGeom>
            <a:avLst/>
            <a:gdLst/>
            <a:ahLst/>
            <a:cxnLst/>
            <a:rect r="r" b="b" t="t" l="l"/>
            <a:pathLst>
              <a:path h="10468841" w="4608368">
                <a:moveTo>
                  <a:pt x="0" y="0"/>
                </a:moveTo>
                <a:lnTo>
                  <a:pt x="4608368" y="0"/>
                </a:lnTo>
                <a:lnTo>
                  <a:pt x="4608368" y="10468841"/>
                </a:lnTo>
                <a:lnTo>
                  <a:pt x="0" y="10468841"/>
                </a:lnTo>
                <a:lnTo>
                  <a:pt x="0" y="0"/>
                </a:lnTo>
                <a:close/>
              </a:path>
            </a:pathLst>
          </a:custGeom>
          <a:blipFill>
            <a:blip r:embed="rId2"/>
            <a:stretch>
              <a:fillRect l="0" t="-4156" r="0" b="-5893"/>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DAF_7L2udgs</dc:identifier>
  <dcterms:modified xsi:type="dcterms:W3CDTF">2011-08-01T06:04:30Z</dcterms:modified>
  <cp:revision>1</cp:revision>
  <dc:title>Group ID Cohort Week 3</dc:title>
</cp:coreProperties>
</file>