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5"/>
  </p:notesMasterIdLst>
  <p:sldIdLst>
    <p:sldId id="256" r:id="rId26"/>
    <p:sldId id="257" r:id="rId27"/>
    <p:sldId id="258" r:id="rId28"/>
    <p:sldId id="259" r:id="rId29"/>
    <p:sldId id="260" r:id="rId30"/>
    <p:sldId id="261" r:id="rId31"/>
    <p:sldId id="262" r:id="rId32"/>
    <p:sldId id="263" r:id="rId33"/>
    <p:sldId id="264" r:id="rId34"/>
  </p:sldIdLst>
  <p:sldSz cx="18288000" cy="10287000"/>
  <p:notesSz cx="6858000" cy="9144000"/>
  <p:embeddedFontLst>
    <p:embeddedFont>
      <p:font typeface="PT Sans" charset="1" panose="020B0503020203020204"/>
      <p:regular r:id="rId6"/>
    </p:embeddedFont>
    <p:embeddedFont>
      <p:font typeface="PT Sans Bold" charset="1" panose="020B0703020203020204"/>
      <p:regular r:id="rId7"/>
    </p:embeddedFont>
    <p:embeddedFont>
      <p:font typeface="PT Sans Italics" charset="1" panose="020B0503020203090204"/>
      <p:regular r:id="rId8"/>
    </p:embeddedFont>
    <p:embeddedFont>
      <p:font typeface="PT Sans Bold Italics" charset="1" panose="020B0703020203090204"/>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Lilita One" charset="1" panose="02000000000000000000"/>
      <p:regular r:id="rId14"/>
    </p:embeddedFont>
    <p:embeddedFont>
      <p:font typeface="Arial" charset="1" panose="020B0502020202020204"/>
      <p:regular r:id="rId15"/>
    </p:embeddedFont>
    <p:embeddedFont>
      <p:font typeface="Arial Bold" charset="1" panose="020B0802020202020204"/>
      <p:regular r:id="rId16"/>
    </p:embeddedFont>
    <p:embeddedFont>
      <p:font typeface="Arial Italics" charset="1" panose="020B0502020202090204"/>
      <p:regular r:id="rId17"/>
    </p:embeddedFont>
    <p:embeddedFont>
      <p:font typeface="Arial Bold Italics" charset="1" panose="020B0802020202090204"/>
      <p:regular r:id="rId18"/>
    </p:embeddedFont>
    <p:embeddedFont>
      <p:font typeface="Dosis" charset="1" panose="02010503020202060003"/>
      <p:regular r:id="rId19"/>
    </p:embeddedFont>
    <p:embeddedFont>
      <p:font typeface="Dosis Bold" charset="1" panose="02010803020202060003"/>
      <p:regular r:id="rId20"/>
    </p:embeddedFont>
    <p:embeddedFont>
      <p:font typeface="Dosis Extra-Light" charset="1" panose="02010203020202060003"/>
      <p:regular r:id="rId21"/>
    </p:embeddedFont>
    <p:embeddedFont>
      <p:font typeface="Dosis Light" charset="1" panose="02010803020202060003"/>
      <p:regular r:id="rId22"/>
    </p:embeddedFont>
    <p:embeddedFont>
      <p:font typeface="Dosis Medium" charset="1" panose="02010603020202060003"/>
      <p:regular r:id="rId23"/>
    </p:embeddedFont>
    <p:embeddedFont>
      <p:font typeface="Dosis Semi-Bold" charset="1" panose="02010703020202060003"/>
      <p:regular r:id="rId24"/>
    </p:embeddedFont>
    <p:embeddedFont>
      <p:font typeface="Dosis Ultra-Bold" charset="1" panose="020109030202020600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notesMasters/notesMaster1.xml" Type="http://schemas.openxmlformats.org/officeDocument/2006/relationships/notesMaster"/><Relationship Id="rId36" Target="theme/theme2.xml" Type="http://schemas.openxmlformats.org/officeDocument/2006/relationships/theme"/><Relationship Id="rId37" Target="notesSlides/notesSlide1.xml" Type="http://schemas.openxmlformats.org/officeDocument/2006/relationships/notesSlide"/><Relationship Id="rId38" Target="notesSlides/notesSlide2.xml" Type="http://schemas.openxmlformats.org/officeDocument/2006/relationships/notesSlide"/><Relationship Id="rId39" Target="notesSlides/notesSlide3.xml" Type="http://schemas.openxmlformats.org/officeDocument/2006/relationships/notesSlide"/><Relationship Id="rId4" Target="theme/theme1.xml" Type="http://schemas.openxmlformats.org/officeDocument/2006/relationships/theme"/><Relationship Id="rId40" Target="notesSlides/notesSlide4.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State resources, .org</a:t>
            </a:r>
          </a:p>
          <a:p>
            <a:r>
              <a:rPr lang="en-US"/>
              <a:t>•	Educational resources .edu</a:t>
            </a:r>
          </a:p>
          <a:p>
            <a:r>
              <a:rPr lang="en-US"/>
              <a:t>•	Library research</a:t>
            </a:r>
          </a:p>
          <a:p>
            <a:r>
              <a:rPr lang="en-US"/>
              <a:t>•	Scholarly articles </a:t>
            </a:r>
          </a:p>
          <a:p>
            <a:r>
              <a:rPr lang="en-US"/>
              <a:t>o	Goal less than 10 years</a:t>
            </a:r>
          </a:p>
          <a:p>
            <a:r>
              <a:rPr lang="en-US"/>
              <a:t>o	How to read</a:t>
            </a:r>
          </a:p>
          <a:p>
            <a:r>
              <a:rPr lang="en-US"/>
              <a:t>o	How to find</a:t>
            </a:r>
          </a:p>
          <a:p>
            <a:r>
              <a:rPr lang="en-US"/>
              <a:t>•	Reputable websites/articles</a:t>
            </a:r>
          </a:p>
          <a:p>
            <a:r>
              <a:rPr lang="en-US"/>
              <a:t>o	5-10 years</a:t>
            </a:r>
          </a:p>
          <a:p>
            <a:r>
              <a:rPr lang="en-US"/>
              <a:t>•	How to site materials in e-Learning</a:t>
            </a:r>
          </a:p>
          <a:p>
            <a:r>
              <a:rPr lang="en-US"/>
              <a:t>o	APA </a:t>
            </a:r>
          </a:p>
          <a:p>
            <a:r>
              <a:rPr lang="en-US"/>
              <a:t>•	Copyright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 copyright law provides copyright owners with the following exclusive rights:</a:t>
            </a:r>
          </a:p>
          <a:p>
            <a:r>
              <a:rPr lang="en-US"/>
              <a:t/>
            </a:r>
          </a:p>
          <a:p>
            <a:r>
              <a:rPr lang="en-US"/>
              <a:t>Reproduce the work in copies or phonorecords.</a:t>
            </a:r>
          </a:p>
          <a:p>
            <a:r>
              <a:rPr lang="en-US"/>
              <a:t>Prepare derivative works based upon the work.</a:t>
            </a:r>
          </a:p>
          <a:p>
            <a:r>
              <a:rPr lang="en-US"/>
              <a:t>Distribute copies or phonorecords of the work to the public by sale or other transfer of ownership or by rental, lease, or lending.</a:t>
            </a:r>
          </a:p>
          <a:p>
            <a:r>
              <a:rPr lang="en-US"/>
              <a:t>Perform the work publicly if it is a literary, musical, dramatic, or choreographic work; a pantomime; or a motion picture or other audiovisual work.</a:t>
            </a:r>
          </a:p>
          <a:p>
            <a:r>
              <a:rPr lang="en-US"/>
              <a:t>Display the work publicly if it is a literary, musical, dramatic, or choreographic work; a pantomime; or a pictorial, graphic, or sculptural work. This right also applies to the individual images of a motion picture or other audiovisual work.</a:t>
            </a:r>
          </a:p>
          <a:p>
            <a:r>
              <a:rPr lang="en-US"/>
              <a:t>Perform the work publicly by means of a digital audio transmission if the work is a sound recording.</a:t>
            </a:r>
          </a:p>
          <a:p>
            <a:r>
              <a:rPr lang="en-US"/>
              <a:t>Copyright also provides the owner of copyright the right to authorize others to exercise these exclusive rights, subject to certain statutory limitations.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https://elearningindustry.com/the-future-of-elearning-emerging-technologies-and-trends-to-watch.</a:t>
            </a:r>
          </a:p>
          <a:p>
            <a:r>
              <a:rPr lang="en-US"/>
              <a:t/>
            </a:r>
          </a:p>
          <a:p>
            <a:r>
              <a:rPr lang="en-US"/>
              <a:t/>
            </a:r>
          </a:p>
          <a:p>
            <a:r>
              <a:rPr lang="en-US"/>
              <a:t>With the covid-19 outbreak, online learning came into the spotlight. The inaccessibility of traditional classrooms exposed the students to online learning and some of its demerits. Any crowd-engaging events or activities were banned to avoid spreading covid, and the lockdown forced everyone to enroll in online learning.</a:t>
            </a:r>
          </a:p>
          <a:p>
            <a:r>
              <a:rPr lang="en-US"/>
              <a:t>The Pandemic introduced us to the significant role of technology and eLearning in modern lives. It also opened the doors of technology-driven future education, and eLearning is now the only way 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nstructional design models and theories have different but complementary roles in education and training. Models are like blueprints. They are practical, step-by-step guides for creating learning materials. They outline stages like analysis, design, development, implementation, and evaluation. For instance, ADDIE is a popular model that helps practitioners create effective learning content. Theories, on the other hand, explain why people learn and provide insights into designing instruction. They are based on psychology, cognitive science, and behavior. For example, Andragogy focuses on the unique characteristics and motivations of adult learners. In short, models are practical tools that show how to design, while theories explain why learning works. Both are vital for instructional designers to create effective learning experiences.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16" Target="../media/image20.png" Type="http://schemas.openxmlformats.org/officeDocument/2006/relationships/image"/><Relationship Id="rId17" Target="../media/image21.svg" Type="http://schemas.openxmlformats.org/officeDocument/2006/relationships/image"/><Relationship Id="rId18" Target="https://www.oregon.gov/Pages/index.aspx" TargetMode="External" Type="http://schemas.openxmlformats.org/officeDocument/2006/relationships/hyperlink"/><Relationship Id="rId19" Target="https://www.oregon.gov/oha/pages/index.aspx" TargetMode="External" Type="http://schemas.openxmlformats.org/officeDocument/2006/relationships/hyperlink"/><Relationship Id="rId2" Target="../notesSlides/notesSlide1.xml" Type="http://schemas.openxmlformats.org/officeDocument/2006/relationships/notesSlide"/><Relationship Id="rId20" Target="https://www.oregon.gov/odhs/agency/pages/ohcc.aspx" TargetMode="External" Type="http://schemas.openxmlformats.org/officeDocument/2006/relationships/hyperlink"/><Relationship Id="rId21" Target="https://ccrls.ent.sirsi.net/client/en_US/oslpublic" TargetMode="External" Type="http://schemas.openxmlformats.org/officeDocument/2006/relationships/hyperlink"/><Relationship Id="rId22" Target="https://www.loc.gov" TargetMode="External" Type="http://schemas.openxmlformats.org/officeDocument/2006/relationships/hyperlink"/><Relationship Id="rId3" Target="../media/image9.png" Type="http://schemas.openxmlformats.org/officeDocument/2006/relationships/image"/><Relationship Id="rId4" Target="../media/image10.svg" Type="http://schemas.openxmlformats.org/officeDocument/2006/relationships/image"/><Relationship Id="rId5" Target="../media/image11.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2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citationmachine.net/apa" TargetMode="External" Type="http://schemas.openxmlformats.org/officeDocument/2006/relationships/hyperlink"/><Relationship Id="rId2" Target="../notesSlides/notesSlide3.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29.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2.png" Type="http://schemas.openxmlformats.org/officeDocument/2006/relationships/image"/><Relationship Id="rId4" Target="../media/image23.svg" Type="http://schemas.openxmlformats.org/officeDocument/2006/relationships/image"/><Relationship Id="rId5" Target="../media/image32.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elearningindustry.com/top-unrealistic-expectations-at-project-discovery-phase-and-how-to-resolve-them" TargetMode="External" Type="http://schemas.openxmlformats.org/officeDocument/2006/relationships/hyperlink"/><Relationship Id="rId11" Target="https://elearningindustry.com/top-unrealistic-expectations-at-project-discovery-phase-and-how-to-resolve-them" TargetMode="External" Type="http://schemas.openxmlformats.org/officeDocument/2006/relationships/hyperlink"/><Relationship Id="rId12" Target="https://elearningindustry.com/top-unrealistic-expectations-at-project-discovery-phase-and-how-to-resolve-them" TargetMode="External" Type="http://schemas.openxmlformats.org/officeDocument/2006/relationships/hyperlink"/><Relationship Id="rId13" Target="https://elearningindustry.com/top-unrealistic-expectations-at-project-discovery-phase-and-how-to-resolve-them" TargetMode="External" Type="http://schemas.openxmlformats.org/officeDocument/2006/relationships/hyperlink"/><Relationship Id="rId14" Target="https://elearningindustry.com/top-unrealistic-expectations-at-project-discovery-phase-and-how-to-resolve-them" TargetMode="External" Type="http://schemas.openxmlformats.org/officeDocument/2006/relationships/hyperlink"/><Relationship Id="rId15" Target="https://elearningindustry.com/top-unrealistic-expectations-at-project-discovery-phase-and-how-to-resolve-them" TargetMode="External" Type="http://schemas.openxmlformats.org/officeDocument/2006/relationships/hyperlink"/><Relationship Id="rId16" Target="../media/image36.png" Type="http://schemas.openxmlformats.org/officeDocument/2006/relationships/image"/><Relationship Id="rId17" Target="../media/image37.svg" Type="http://schemas.openxmlformats.org/officeDocument/2006/relationships/image"/><Relationship Id="rId18" Target="../media/image38.png" Type="http://schemas.openxmlformats.org/officeDocument/2006/relationships/image"/><Relationship Id="rId19" Target="../media/image39.svg" Type="http://schemas.openxmlformats.org/officeDocument/2006/relationships/image"/><Relationship Id="rId2" Target="../media/image5.png" Type="http://schemas.openxmlformats.org/officeDocument/2006/relationships/image"/><Relationship Id="rId20" Target="../media/image40.png" Type="http://schemas.openxmlformats.org/officeDocument/2006/relationships/image"/><Relationship Id="rId21" Target="../media/image41.svg" Type="http://schemas.openxmlformats.org/officeDocument/2006/relationships/image"/><Relationship Id="rId22" Target="https://www.youtube.com/watch?v=e1eadufA9l8" TargetMode="External" Type="http://schemas.openxmlformats.org/officeDocument/2006/relationships/hyperlink"/><Relationship Id="rId23" Target="https://www.youtube.com/watch?v=kiWn3XxZfsE" TargetMode="External" Type="http://schemas.openxmlformats.org/officeDocument/2006/relationships/hyperlink"/><Relationship Id="rId24" Target="https://www.youtube.com/watch?v=8Lzo3nhcTSk" TargetMode="External" Type="http://schemas.openxmlformats.org/officeDocument/2006/relationships/hyperlink"/><Relationship Id="rId3" Target="../media/image6.svg" Type="http://schemas.openxmlformats.org/officeDocument/2006/relationships/image"/><Relationship Id="rId4" Target="../media/image33.jpe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34.png" Type="http://schemas.openxmlformats.org/officeDocument/2006/relationships/image"/><Relationship Id="rId8" Target="../media/image35.svg" Type="http://schemas.openxmlformats.org/officeDocument/2006/relationships/image"/><Relationship Id="rId9" Target="https://elearningindustry.com/top-unrealistic-expectations-at-project-discovery-phase-and-how-to-resolve-them"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47.png" Type="http://schemas.openxmlformats.org/officeDocument/2006/relationships/image"/><Relationship Id="rId12" Target="../media/image48.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4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6576957" y="-1504115"/>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377795" y="3069440"/>
            <a:ext cx="8390087" cy="3541887"/>
          </a:xfrm>
          <a:prstGeom prst="rect">
            <a:avLst/>
          </a:prstGeom>
        </p:spPr>
        <p:txBody>
          <a:bodyPr anchor="t" rtlCol="false" tIns="0" lIns="0" bIns="0" rIns="0">
            <a:spAutoFit/>
          </a:bodyPr>
          <a:lstStyle/>
          <a:p>
            <a:pPr algn="r">
              <a:lnSpc>
                <a:spcPts val="9294"/>
              </a:lnSpc>
            </a:pPr>
            <a:r>
              <a:rPr lang="en-US" sz="8298">
                <a:solidFill>
                  <a:srgbClr val="FFFFFF"/>
                </a:solidFill>
                <a:latin typeface="Lilita One"/>
              </a:rPr>
              <a:t>ID COHORT 2024</a:t>
            </a:r>
          </a:p>
          <a:p>
            <a:pPr algn="r">
              <a:lnSpc>
                <a:spcPts val="9294"/>
              </a:lnSpc>
            </a:pPr>
          </a:p>
          <a:p>
            <a:pPr algn="ctr">
              <a:lnSpc>
                <a:spcPts val="9294"/>
              </a:lnSpc>
            </a:pPr>
            <a:r>
              <a:rPr lang="en-US" sz="8298">
                <a:solidFill>
                  <a:srgbClr val="FFFFFF"/>
                </a:solidFill>
                <a:latin typeface="Lilita One"/>
              </a:rPr>
              <a:t>WEEK 2</a:t>
            </a:r>
          </a:p>
        </p:txBody>
      </p:sp>
      <p:sp>
        <p:nvSpPr>
          <p:cNvPr name="TextBox 5" id="5"/>
          <p:cNvSpPr txBox="true"/>
          <p:nvPr/>
        </p:nvSpPr>
        <p:spPr>
          <a:xfrm rot="0">
            <a:off x="13339043" y="9637478"/>
            <a:ext cx="4744066" cy="403856"/>
          </a:xfrm>
          <a:prstGeom prst="rect">
            <a:avLst/>
          </a:prstGeom>
        </p:spPr>
        <p:txBody>
          <a:bodyPr anchor="t" rtlCol="false" tIns="0" lIns="0" bIns="0" rIns="0">
            <a:spAutoFit/>
          </a:bodyPr>
          <a:lstStyle/>
          <a:p>
            <a:pPr algn="r">
              <a:lnSpc>
                <a:spcPts val="2940"/>
              </a:lnSpc>
            </a:pPr>
            <a:r>
              <a:rPr lang="en-US" sz="2100">
                <a:solidFill>
                  <a:srgbClr val="FFFFFF"/>
                </a:solidFill>
                <a:latin typeface="Arial"/>
              </a:rPr>
              <a:t>Sr Instructional Designer</a:t>
            </a:r>
          </a:p>
        </p:txBody>
      </p:sp>
      <p:sp>
        <p:nvSpPr>
          <p:cNvPr name="TextBox 6" id="6"/>
          <p:cNvSpPr txBox="true"/>
          <p:nvPr/>
        </p:nvSpPr>
        <p:spPr>
          <a:xfrm rot="0">
            <a:off x="15049317" y="9144000"/>
            <a:ext cx="3033793" cy="530563"/>
          </a:xfrm>
          <a:prstGeom prst="rect">
            <a:avLst/>
          </a:prstGeom>
        </p:spPr>
        <p:txBody>
          <a:bodyPr anchor="t" rtlCol="false" tIns="0" lIns="0" bIns="0" rIns="0">
            <a:spAutoFit/>
          </a:bodyPr>
          <a:lstStyle/>
          <a:p>
            <a:pPr algn="r">
              <a:lnSpc>
                <a:spcPts val="3831"/>
              </a:lnSpc>
            </a:pPr>
            <a:r>
              <a:rPr lang="en-US" sz="2736">
                <a:solidFill>
                  <a:srgbClr val="FFFFFF"/>
                </a:solidFill>
                <a:latin typeface="Arial"/>
              </a:rPr>
              <a:t>Megan Todd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38696" y="-232067"/>
            <a:ext cx="13921241" cy="10211437"/>
            <a:chOff x="0" y="0"/>
            <a:chExt cx="4198620" cy="3079750"/>
          </a:xfrm>
        </p:grpSpPr>
        <p:sp>
          <p:nvSpPr>
            <p:cNvPr name="Freeform 3" id="3"/>
            <p:cNvSpPr/>
            <p:nvPr/>
          </p:nvSpPr>
          <p:spPr>
            <a:xfrm flipH="false" flipV="false" rot="0">
              <a:off x="-12700" y="-2540"/>
              <a:ext cx="4215130" cy="3083560"/>
            </a:xfrm>
            <a:custGeom>
              <a:avLst/>
              <a:gdLst/>
              <a:ahLst/>
              <a:cxnLst/>
              <a:rect r="r" b="b" t="t" l="l"/>
              <a:pathLst>
                <a:path h="3083560" w="421513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l="-4949" t="0" r="-4949" b="0"/>
              </a:stretch>
            </a:blipFill>
          </p:spPr>
        </p:sp>
      </p:grpSp>
      <p:sp>
        <p:nvSpPr>
          <p:cNvPr name="Freeform 4" id="4"/>
          <p:cNvSpPr/>
          <p:nvPr/>
        </p:nvSpPr>
        <p:spPr>
          <a:xfrm flipH="false" flipV="false" rot="0">
            <a:off x="2058036" y="1906679"/>
            <a:ext cx="4818703" cy="1086618"/>
          </a:xfrm>
          <a:custGeom>
            <a:avLst/>
            <a:gdLst/>
            <a:ahLst/>
            <a:cxnLst/>
            <a:rect r="r" b="b" t="t" l="l"/>
            <a:pathLst>
              <a:path h="1086618" w="4818703">
                <a:moveTo>
                  <a:pt x="0" y="0"/>
                </a:moveTo>
                <a:lnTo>
                  <a:pt x="4818703" y="0"/>
                </a:lnTo>
                <a:lnTo>
                  <a:pt x="4818703" y="1086618"/>
                </a:lnTo>
                <a:lnTo>
                  <a:pt x="0" y="10866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54678" y="7650164"/>
            <a:ext cx="7486147" cy="1403653"/>
          </a:xfrm>
          <a:custGeom>
            <a:avLst/>
            <a:gdLst/>
            <a:ahLst/>
            <a:cxnLst/>
            <a:rect r="r" b="b" t="t" l="l"/>
            <a:pathLst>
              <a:path h="1403653" w="7486147">
                <a:moveTo>
                  <a:pt x="0" y="0"/>
                </a:moveTo>
                <a:lnTo>
                  <a:pt x="7486147" y="0"/>
                </a:lnTo>
                <a:lnTo>
                  <a:pt x="7486147" y="1403653"/>
                </a:lnTo>
                <a:lnTo>
                  <a:pt x="0" y="14036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365660" y="2488088"/>
            <a:ext cx="7025771"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THIS WEEK</a:t>
            </a:r>
          </a:p>
        </p:txBody>
      </p:sp>
      <p:sp>
        <p:nvSpPr>
          <p:cNvPr name="TextBox 7" id="7"/>
          <p:cNvSpPr txBox="true"/>
          <p:nvPr/>
        </p:nvSpPr>
        <p:spPr>
          <a:xfrm rot="0">
            <a:off x="1160686" y="4128654"/>
            <a:ext cx="5716053" cy="495300"/>
          </a:xfrm>
          <a:prstGeom prst="rect">
            <a:avLst/>
          </a:prstGeom>
        </p:spPr>
        <p:txBody>
          <a:bodyPr anchor="t" rtlCol="false" tIns="0" lIns="0" bIns="0" rIns="0">
            <a:spAutoFit/>
          </a:bodyPr>
          <a:lstStyle/>
          <a:p>
            <a:pPr>
              <a:lnSpc>
                <a:spcPts val="4199"/>
              </a:lnSpc>
            </a:pPr>
            <a:r>
              <a:rPr lang="en-US" sz="2999">
                <a:solidFill>
                  <a:srgbClr val="000000"/>
                </a:solidFill>
                <a:latin typeface="PT Sans"/>
              </a:rPr>
              <a:t>Preferred resources</a:t>
            </a:r>
          </a:p>
        </p:txBody>
      </p:sp>
      <p:sp>
        <p:nvSpPr>
          <p:cNvPr name="TextBox 8" id="8"/>
          <p:cNvSpPr txBox="true"/>
          <p:nvPr/>
        </p:nvSpPr>
        <p:spPr>
          <a:xfrm rot="0">
            <a:off x="1160686" y="3618749"/>
            <a:ext cx="4136230" cy="589916"/>
          </a:xfrm>
          <a:prstGeom prst="rect">
            <a:avLst/>
          </a:prstGeom>
        </p:spPr>
        <p:txBody>
          <a:bodyPr anchor="t" rtlCol="false" tIns="0" lIns="0" bIns="0" rIns="0">
            <a:spAutoFit/>
          </a:bodyPr>
          <a:lstStyle/>
          <a:p>
            <a:pPr>
              <a:lnSpc>
                <a:spcPts val="4759"/>
              </a:lnSpc>
            </a:pPr>
            <a:r>
              <a:rPr lang="en-US" sz="3399">
                <a:solidFill>
                  <a:srgbClr val="004AAD"/>
                </a:solidFill>
                <a:latin typeface="Lilita One Bold"/>
              </a:rPr>
              <a:t>RESEARCH</a:t>
            </a:r>
          </a:p>
        </p:txBody>
      </p:sp>
      <p:sp>
        <p:nvSpPr>
          <p:cNvPr name="TextBox 9" id="9"/>
          <p:cNvSpPr txBox="true"/>
          <p:nvPr/>
        </p:nvSpPr>
        <p:spPr>
          <a:xfrm rot="0">
            <a:off x="1365660" y="8082750"/>
            <a:ext cx="4145570" cy="481330"/>
          </a:xfrm>
          <a:prstGeom prst="rect">
            <a:avLst/>
          </a:prstGeom>
        </p:spPr>
        <p:txBody>
          <a:bodyPr anchor="t" rtlCol="false" tIns="0" lIns="0" bIns="0" rIns="0">
            <a:spAutoFit/>
          </a:bodyPr>
          <a:lstStyle/>
          <a:p>
            <a:pPr>
              <a:lnSpc>
                <a:spcPts val="3919"/>
              </a:lnSpc>
            </a:pPr>
            <a:r>
              <a:rPr lang="en-US" sz="2799">
                <a:solidFill>
                  <a:srgbClr val="FFFFFF"/>
                </a:solidFill>
                <a:latin typeface="Dosis Ultra-Bold"/>
              </a:rPr>
              <a:t>WE CAN DO HARD THINGS</a:t>
            </a:r>
          </a:p>
        </p:txBody>
      </p:sp>
      <p:sp>
        <p:nvSpPr>
          <p:cNvPr name="TextBox 10" id="10"/>
          <p:cNvSpPr txBox="true"/>
          <p:nvPr/>
        </p:nvSpPr>
        <p:spPr>
          <a:xfrm rot="0">
            <a:off x="1160686" y="5391035"/>
            <a:ext cx="5716053" cy="495300"/>
          </a:xfrm>
          <a:prstGeom prst="rect">
            <a:avLst/>
          </a:prstGeom>
        </p:spPr>
        <p:txBody>
          <a:bodyPr anchor="t" rtlCol="false" tIns="0" lIns="0" bIns="0" rIns="0">
            <a:spAutoFit/>
          </a:bodyPr>
          <a:lstStyle/>
          <a:p>
            <a:pPr>
              <a:lnSpc>
                <a:spcPts val="4199"/>
              </a:lnSpc>
            </a:pPr>
            <a:r>
              <a:rPr lang="en-US" sz="2999">
                <a:solidFill>
                  <a:srgbClr val="000000"/>
                </a:solidFill>
                <a:latin typeface="PT Sans"/>
              </a:rPr>
              <a:t>Theory vs. Models</a:t>
            </a:r>
          </a:p>
        </p:txBody>
      </p:sp>
      <p:sp>
        <p:nvSpPr>
          <p:cNvPr name="TextBox 11" id="11"/>
          <p:cNvSpPr txBox="true"/>
          <p:nvPr/>
        </p:nvSpPr>
        <p:spPr>
          <a:xfrm rot="0">
            <a:off x="1160686" y="4881130"/>
            <a:ext cx="4136230" cy="589916"/>
          </a:xfrm>
          <a:prstGeom prst="rect">
            <a:avLst/>
          </a:prstGeom>
        </p:spPr>
        <p:txBody>
          <a:bodyPr anchor="t" rtlCol="false" tIns="0" lIns="0" bIns="0" rIns="0">
            <a:spAutoFit/>
          </a:bodyPr>
          <a:lstStyle/>
          <a:p>
            <a:pPr>
              <a:lnSpc>
                <a:spcPts val="4759"/>
              </a:lnSpc>
            </a:pPr>
            <a:r>
              <a:rPr lang="en-US" sz="3399">
                <a:solidFill>
                  <a:srgbClr val="004AAD"/>
                </a:solidFill>
                <a:latin typeface="Lilita One Bold"/>
              </a:rPr>
              <a:t>LEARNING THEORIES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998521" y="5943552"/>
            <a:ext cx="9188937" cy="3204642"/>
          </a:xfrm>
          <a:custGeom>
            <a:avLst/>
            <a:gdLst/>
            <a:ahLst/>
            <a:cxnLst/>
            <a:rect r="r" b="b" t="t" l="l"/>
            <a:pathLst>
              <a:path h="3204642" w="9188937">
                <a:moveTo>
                  <a:pt x="9188937" y="0"/>
                </a:moveTo>
                <a:lnTo>
                  <a:pt x="0" y="0"/>
                </a:lnTo>
                <a:lnTo>
                  <a:pt x="0" y="3204642"/>
                </a:lnTo>
                <a:lnTo>
                  <a:pt x="9188937" y="3204642"/>
                </a:lnTo>
                <a:lnTo>
                  <a:pt x="918893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0" y="5468202"/>
            <a:ext cx="18288000" cy="7867335"/>
            <a:chOff x="0" y="0"/>
            <a:chExt cx="6340094" cy="2727452"/>
          </a:xfrm>
        </p:grpSpPr>
        <p:sp>
          <p:nvSpPr>
            <p:cNvPr name="Freeform 4" id="4"/>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5"/>
              <a:stretch>
                <a:fillRect l="0" t="-27428" r="0" b="-27428"/>
              </a:stretch>
            </a:blipFill>
          </p:spPr>
        </p:sp>
      </p:grpSp>
      <p:sp>
        <p:nvSpPr>
          <p:cNvPr name="Freeform 5" id="5"/>
          <p:cNvSpPr/>
          <p:nvPr/>
        </p:nvSpPr>
        <p:spPr>
          <a:xfrm flipH="false" flipV="false" rot="0">
            <a:off x="1428862"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4740" y="2435561"/>
            <a:ext cx="1584898" cy="1569049"/>
          </a:xfrm>
          <a:custGeom>
            <a:avLst/>
            <a:gdLst/>
            <a:ahLst/>
            <a:cxnLst/>
            <a:rect r="r" b="b" t="t" l="l"/>
            <a:pathLst>
              <a:path h="1569049" w="1584898">
                <a:moveTo>
                  <a:pt x="0" y="0"/>
                </a:moveTo>
                <a:lnTo>
                  <a:pt x="1584897" y="0"/>
                </a:lnTo>
                <a:lnTo>
                  <a:pt x="1584897"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793470" y="266696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7616318" y="2577095"/>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LIBRARY</a:t>
            </a:r>
          </a:p>
        </p:txBody>
      </p:sp>
      <p:sp>
        <p:nvSpPr>
          <p:cNvPr name="Freeform 9" id="9"/>
          <p:cNvSpPr/>
          <p:nvPr/>
        </p:nvSpPr>
        <p:spPr>
          <a:xfrm flipH="false" flipV="false" rot="0">
            <a:off x="10231548" y="249865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11987896" y="2297025"/>
            <a:ext cx="3359933" cy="9861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WEBSITES/</a:t>
            </a:r>
          </a:p>
          <a:p>
            <a:pPr>
              <a:lnSpc>
                <a:spcPts val="3919"/>
              </a:lnSpc>
            </a:pPr>
            <a:r>
              <a:rPr lang="en-US" sz="2799">
                <a:solidFill>
                  <a:srgbClr val="8A664C"/>
                </a:solidFill>
                <a:latin typeface="Lilita One Bold"/>
              </a:rPr>
              <a:t>ARTICLE</a:t>
            </a:r>
          </a:p>
        </p:txBody>
      </p:sp>
      <p:sp>
        <p:nvSpPr>
          <p:cNvPr name="TextBox 11" id="11"/>
          <p:cNvSpPr txBox="true"/>
          <p:nvPr/>
        </p:nvSpPr>
        <p:spPr>
          <a:xfrm rot="0">
            <a:off x="11987896" y="3358815"/>
            <a:ext cx="2684306" cy="1243965"/>
          </a:xfrm>
          <a:prstGeom prst="rect">
            <a:avLst/>
          </a:prstGeom>
        </p:spPr>
        <p:txBody>
          <a:bodyPr anchor="t" rtlCol="false" tIns="0" lIns="0" bIns="0" rIns="0">
            <a:spAutoFit/>
          </a:bodyPr>
          <a:lstStyle/>
          <a:p>
            <a:pPr>
              <a:lnSpc>
                <a:spcPts val="3360"/>
              </a:lnSpc>
            </a:pPr>
            <a:r>
              <a:rPr lang="en-US" sz="2400">
                <a:solidFill>
                  <a:srgbClr val="000000"/>
                </a:solidFill>
                <a:latin typeface="PT Sans"/>
              </a:rPr>
              <a:t>.edu</a:t>
            </a:r>
          </a:p>
          <a:p>
            <a:pPr>
              <a:lnSpc>
                <a:spcPts val="3360"/>
              </a:lnSpc>
            </a:pPr>
            <a:r>
              <a:rPr lang="en-US" sz="2400">
                <a:solidFill>
                  <a:srgbClr val="000000"/>
                </a:solidFill>
                <a:latin typeface="PT Sans"/>
              </a:rPr>
              <a:t>.gov</a:t>
            </a:r>
          </a:p>
          <a:p>
            <a:pPr>
              <a:lnSpc>
                <a:spcPts val="3360"/>
              </a:lnSpc>
            </a:pPr>
            <a:r>
              <a:rPr lang="en-US" sz="2400">
                <a:solidFill>
                  <a:srgbClr val="000000"/>
                </a:solidFill>
                <a:latin typeface="PT Sans"/>
              </a:rPr>
              <a:t>.org</a:t>
            </a:r>
          </a:p>
        </p:txBody>
      </p:sp>
      <p:sp>
        <p:nvSpPr>
          <p:cNvPr name="Freeform 12" id="12"/>
          <p:cNvSpPr/>
          <p:nvPr/>
        </p:nvSpPr>
        <p:spPr>
          <a:xfrm flipH="false" flipV="false" rot="0">
            <a:off x="10421134" y="2847775"/>
            <a:ext cx="1107689" cy="845997"/>
          </a:xfrm>
          <a:custGeom>
            <a:avLst/>
            <a:gdLst/>
            <a:ahLst/>
            <a:cxnLst/>
            <a:rect r="r" b="b" t="t" l="l"/>
            <a:pathLst>
              <a:path h="845997" w="1107689">
                <a:moveTo>
                  <a:pt x="0" y="0"/>
                </a:moveTo>
                <a:lnTo>
                  <a:pt x="1107688" y="0"/>
                </a:lnTo>
                <a:lnTo>
                  <a:pt x="1107688" y="845997"/>
                </a:lnTo>
                <a:lnTo>
                  <a:pt x="0" y="8459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0">
            <a:off x="14102446" y="2510253"/>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358035" y="2806312"/>
            <a:ext cx="1118307" cy="827547"/>
          </a:xfrm>
          <a:custGeom>
            <a:avLst/>
            <a:gdLst/>
            <a:ahLst/>
            <a:cxnLst/>
            <a:rect r="r" b="b" t="t" l="l"/>
            <a:pathLst>
              <a:path h="827547" w="1118307">
                <a:moveTo>
                  <a:pt x="0" y="0"/>
                </a:moveTo>
                <a:lnTo>
                  <a:pt x="1118307" y="0"/>
                </a:lnTo>
                <a:lnTo>
                  <a:pt x="1118307" y="827547"/>
                </a:lnTo>
                <a:lnTo>
                  <a:pt x="0" y="82754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0">
            <a:off x="6037350" y="2956288"/>
            <a:ext cx="1195567" cy="905642"/>
          </a:xfrm>
          <a:custGeom>
            <a:avLst/>
            <a:gdLst/>
            <a:ahLst/>
            <a:cxnLst/>
            <a:rect r="r" b="b" t="t" l="l"/>
            <a:pathLst>
              <a:path h="905642" w="1195567">
                <a:moveTo>
                  <a:pt x="0" y="0"/>
                </a:moveTo>
                <a:lnTo>
                  <a:pt x="1195567" y="0"/>
                </a:lnTo>
                <a:lnTo>
                  <a:pt x="1195567" y="905642"/>
                </a:lnTo>
                <a:lnTo>
                  <a:pt x="0" y="90564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6" id="16"/>
          <p:cNvSpPr/>
          <p:nvPr/>
        </p:nvSpPr>
        <p:spPr>
          <a:xfrm flipH="false" flipV="false" rot="0">
            <a:off x="14524194" y="2863555"/>
            <a:ext cx="823635" cy="862445"/>
          </a:xfrm>
          <a:custGeom>
            <a:avLst/>
            <a:gdLst/>
            <a:ahLst/>
            <a:cxnLst/>
            <a:rect r="r" b="b" t="t" l="l"/>
            <a:pathLst>
              <a:path h="862445" w="823635">
                <a:moveTo>
                  <a:pt x="0" y="0"/>
                </a:moveTo>
                <a:lnTo>
                  <a:pt x="823635" y="0"/>
                </a:lnTo>
                <a:lnTo>
                  <a:pt x="823635" y="862445"/>
                </a:lnTo>
                <a:lnTo>
                  <a:pt x="0" y="86244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7" id="17"/>
          <p:cNvSpPr txBox="true"/>
          <p:nvPr/>
        </p:nvSpPr>
        <p:spPr>
          <a:xfrm rot="0">
            <a:off x="1900137" y="2546615"/>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STATE RESOURCES</a:t>
            </a:r>
          </a:p>
        </p:txBody>
      </p:sp>
      <p:sp>
        <p:nvSpPr>
          <p:cNvPr name="TextBox 18" id="18"/>
          <p:cNvSpPr txBox="true"/>
          <p:nvPr/>
        </p:nvSpPr>
        <p:spPr>
          <a:xfrm rot="0">
            <a:off x="1813724" y="1057925"/>
            <a:ext cx="7561903"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RESEARCH</a:t>
            </a:r>
          </a:p>
        </p:txBody>
      </p:sp>
      <p:sp>
        <p:nvSpPr>
          <p:cNvPr name="TextBox 19" id="19"/>
          <p:cNvSpPr txBox="true"/>
          <p:nvPr/>
        </p:nvSpPr>
        <p:spPr>
          <a:xfrm rot="0">
            <a:off x="1900137" y="3046995"/>
            <a:ext cx="3284654" cy="1243965"/>
          </a:xfrm>
          <a:prstGeom prst="rect">
            <a:avLst/>
          </a:prstGeom>
        </p:spPr>
        <p:txBody>
          <a:bodyPr anchor="t" rtlCol="false" tIns="0" lIns="0" bIns="0" rIns="0">
            <a:spAutoFit/>
          </a:bodyPr>
          <a:lstStyle/>
          <a:p>
            <a:pPr>
              <a:lnSpc>
                <a:spcPts val="3360"/>
              </a:lnSpc>
            </a:pPr>
            <a:r>
              <a:rPr lang="en-US" sz="2400" u="sng">
                <a:solidFill>
                  <a:srgbClr val="000000"/>
                </a:solidFill>
                <a:latin typeface="PT Sans"/>
                <a:hlinkClick r:id="rId18" tooltip="https://www.oregon.gov/Pages/index.aspx"/>
              </a:rPr>
              <a:t>Oregon</a:t>
            </a:r>
            <a:r>
              <a:rPr lang="en-US" sz="2400">
                <a:solidFill>
                  <a:srgbClr val="000000"/>
                </a:solidFill>
                <a:latin typeface="PT Sans"/>
              </a:rPr>
              <a:t> State website</a:t>
            </a:r>
          </a:p>
          <a:p>
            <a:pPr>
              <a:lnSpc>
                <a:spcPts val="3360"/>
              </a:lnSpc>
            </a:pPr>
            <a:r>
              <a:rPr lang="en-US" sz="2400" u="sng">
                <a:solidFill>
                  <a:srgbClr val="000000"/>
                </a:solidFill>
                <a:latin typeface="PT Sans"/>
                <a:hlinkClick r:id="rId19" tooltip="https://www.oregon.gov/oha/pages/index.aspx"/>
              </a:rPr>
              <a:t>Oregon Heath Authority</a:t>
            </a:r>
            <a:r>
              <a:rPr lang="en-US" sz="2400">
                <a:solidFill>
                  <a:srgbClr val="000000"/>
                </a:solidFill>
                <a:latin typeface="PT Sans"/>
              </a:rPr>
              <a:t> </a:t>
            </a:r>
          </a:p>
          <a:p>
            <a:pPr>
              <a:lnSpc>
                <a:spcPts val="3360"/>
              </a:lnSpc>
            </a:pPr>
            <a:r>
              <a:rPr lang="en-US" sz="2400" u="sng">
                <a:solidFill>
                  <a:srgbClr val="000000"/>
                </a:solidFill>
                <a:latin typeface="PT Sans"/>
                <a:hlinkClick r:id="rId20" tooltip="https://www.oregon.gov/odhs/agency/pages/ohcc.aspx"/>
              </a:rPr>
              <a:t>OHCC</a:t>
            </a:r>
          </a:p>
        </p:txBody>
      </p:sp>
      <p:sp>
        <p:nvSpPr>
          <p:cNvPr name="TextBox 20" id="20"/>
          <p:cNvSpPr txBox="true"/>
          <p:nvPr/>
        </p:nvSpPr>
        <p:spPr>
          <a:xfrm rot="0">
            <a:off x="7547242" y="3046995"/>
            <a:ext cx="2684306" cy="824865"/>
          </a:xfrm>
          <a:prstGeom prst="rect">
            <a:avLst/>
          </a:prstGeom>
        </p:spPr>
        <p:txBody>
          <a:bodyPr anchor="t" rtlCol="false" tIns="0" lIns="0" bIns="0" rIns="0">
            <a:spAutoFit/>
          </a:bodyPr>
          <a:lstStyle/>
          <a:p>
            <a:pPr>
              <a:lnSpc>
                <a:spcPts val="3360"/>
              </a:lnSpc>
            </a:pPr>
            <a:r>
              <a:rPr lang="en-US" sz="2400" u="sng">
                <a:solidFill>
                  <a:srgbClr val="000000"/>
                </a:solidFill>
                <a:latin typeface="PT Sans"/>
                <a:hlinkClick r:id="rId21" tooltip="https://ccrls.ent.sirsi.net/client/en_US/oslpublic"/>
              </a:rPr>
              <a:t>Oregon Library</a:t>
            </a:r>
          </a:p>
          <a:p>
            <a:pPr>
              <a:lnSpc>
                <a:spcPts val="3360"/>
              </a:lnSpc>
            </a:pPr>
            <a:r>
              <a:rPr lang="en-US" sz="2400" u="sng">
                <a:solidFill>
                  <a:srgbClr val="000000"/>
                </a:solidFill>
                <a:latin typeface="PT Sans"/>
                <a:hlinkClick r:id="rId22" tooltip="https://www.loc.gov"/>
              </a:rPr>
              <a:t>Library of Congress</a:t>
            </a:r>
          </a:p>
        </p:txBody>
      </p:sp>
      <p:sp>
        <p:nvSpPr>
          <p:cNvPr name="TextBox 21" id="21"/>
          <p:cNvSpPr txBox="true"/>
          <p:nvPr/>
        </p:nvSpPr>
        <p:spPr>
          <a:xfrm rot="0">
            <a:off x="15925294" y="2420383"/>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DATES</a:t>
            </a:r>
          </a:p>
        </p:txBody>
      </p:sp>
      <p:sp>
        <p:nvSpPr>
          <p:cNvPr name="TextBox 22" id="22"/>
          <p:cNvSpPr txBox="true"/>
          <p:nvPr/>
        </p:nvSpPr>
        <p:spPr>
          <a:xfrm rot="0">
            <a:off x="15856218" y="2890283"/>
            <a:ext cx="2684306" cy="1663065"/>
          </a:xfrm>
          <a:prstGeom prst="rect">
            <a:avLst/>
          </a:prstGeom>
        </p:spPr>
        <p:txBody>
          <a:bodyPr anchor="t" rtlCol="false" tIns="0" lIns="0" bIns="0" rIns="0">
            <a:spAutoFit/>
          </a:bodyPr>
          <a:lstStyle/>
          <a:p>
            <a:pPr>
              <a:lnSpc>
                <a:spcPts val="3360"/>
              </a:lnSpc>
            </a:pPr>
            <a:r>
              <a:rPr lang="en-US" sz="2400">
                <a:solidFill>
                  <a:srgbClr val="000000"/>
                </a:solidFill>
                <a:latin typeface="PT Sans"/>
              </a:rPr>
              <a:t>Most relevant</a:t>
            </a:r>
          </a:p>
          <a:p>
            <a:pPr>
              <a:lnSpc>
                <a:spcPts val="3360"/>
              </a:lnSpc>
            </a:pPr>
            <a:r>
              <a:rPr lang="en-US" sz="2400">
                <a:solidFill>
                  <a:srgbClr val="000000"/>
                </a:solidFill>
                <a:latin typeface="PT Sans"/>
              </a:rPr>
              <a:t>10 years or less</a:t>
            </a:r>
          </a:p>
          <a:p>
            <a:pPr>
              <a:lnSpc>
                <a:spcPts val="3360"/>
              </a:lnSpc>
            </a:pPr>
            <a:r>
              <a:rPr lang="en-US" sz="2400">
                <a:solidFill>
                  <a:srgbClr val="000000"/>
                </a:solidFill>
                <a:latin typeface="PT Sans"/>
              </a:rPr>
              <a:t> 20 scholarly</a:t>
            </a:r>
          </a:p>
          <a:p>
            <a:pPr>
              <a:lnSpc>
                <a:spcPts val="336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775" r="0" b="-1775"/>
              </a:stretch>
            </a:blipFill>
          </p:spPr>
        </p:sp>
      </p:grpSp>
      <p:sp>
        <p:nvSpPr>
          <p:cNvPr name="Freeform 5" id="5"/>
          <p:cNvSpPr/>
          <p:nvPr/>
        </p:nvSpPr>
        <p:spPr>
          <a:xfrm flipH="false" flipV="false" rot="0">
            <a:off x="2215331" y="1871834"/>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947652" y="2310463"/>
            <a:ext cx="5810799"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COPYWRITE</a:t>
            </a:r>
          </a:p>
        </p:txBody>
      </p:sp>
      <p:sp>
        <p:nvSpPr>
          <p:cNvPr name="Freeform 7" id="7"/>
          <p:cNvSpPr/>
          <p:nvPr/>
        </p:nvSpPr>
        <p:spPr>
          <a:xfrm flipH="false" flipV="false" rot="0">
            <a:off x="6428583" y="3532375"/>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868264" y="5086350"/>
            <a:ext cx="5228439" cy="306959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Reproduce works</a:t>
            </a:r>
          </a:p>
          <a:p>
            <a:pPr marL="626109" indent="-313054" lvl="1">
              <a:lnSpc>
                <a:spcPts val="4059"/>
              </a:lnSpc>
              <a:buFont typeface="Arial"/>
              <a:buChar char="•"/>
            </a:pPr>
            <a:r>
              <a:rPr lang="en-US" sz="2899">
                <a:solidFill>
                  <a:srgbClr val="000000"/>
                </a:solidFill>
                <a:latin typeface="PT Sans"/>
              </a:rPr>
              <a:t>Distribute copies</a:t>
            </a:r>
          </a:p>
          <a:p>
            <a:pPr marL="626109" indent="-313054" lvl="1">
              <a:lnSpc>
                <a:spcPts val="4059"/>
              </a:lnSpc>
              <a:buFont typeface="Arial"/>
              <a:buChar char="•"/>
            </a:pPr>
            <a:r>
              <a:rPr lang="en-US" sz="2899">
                <a:solidFill>
                  <a:srgbClr val="000000"/>
                </a:solidFill>
                <a:latin typeface="PT Sans"/>
              </a:rPr>
              <a:t>Preform work publicly</a:t>
            </a:r>
          </a:p>
          <a:p>
            <a:pPr marL="626109" indent="-313054" lvl="1">
              <a:lnSpc>
                <a:spcPts val="4059"/>
              </a:lnSpc>
              <a:buFont typeface="Arial"/>
              <a:buChar char="•"/>
            </a:pPr>
            <a:r>
              <a:rPr lang="en-US" sz="2899">
                <a:solidFill>
                  <a:srgbClr val="000000"/>
                </a:solidFill>
                <a:latin typeface="PT Sans"/>
              </a:rPr>
              <a:t>Display work publicly</a:t>
            </a:r>
          </a:p>
          <a:p>
            <a:pPr marL="626109" indent="-313054" lvl="1">
              <a:lnSpc>
                <a:spcPts val="4059"/>
              </a:lnSpc>
              <a:buFont typeface="Arial"/>
              <a:buChar char="•"/>
            </a:pPr>
            <a:r>
              <a:rPr lang="en-US" sz="2899">
                <a:solidFill>
                  <a:srgbClr val="000000"/>
                </a:solidFill>
                <a:latin typeface="PT Sans"/>
              </a:rPr>
              <a:t>Right to authorize use to others</a:t>
            </a:r>
          </a:p>
        </p:txBody>
      </p:sp>
      <p:sp>
        <p:nvSpPr>
          <p:cNvPr name="TextBox 9" id="9"/>
          <p:cNvSpPr txBox="true"/>
          <p:nvPr/>
        </p:nvSpPr>
        <p:spPr>
          <a:xfrm rot="0">
            <a:off x="1947652" y="3962084"/>
            <a:ext cx="4480931" cy="1109346"/>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PROVIDES COPYWRIGHT RIGHTS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36190" y="-949445"/>
            <a:ext cx="11900392" cy="10840175"/>
          </a:xfrm>
          <a:custGeom>
            <a:avLst/>
            <a:gdLst/>
            <a:ahLst/>
            <a:cxnLst/>
            <a:rect r="r" b="b" t="t" l="l"/>
            <a:pathLst>
              <a:path h="10840175" w="11900392">
                <a:moveTo>
                  <a:pt x="0" y="0"/>
                </a:moveTo>
                <a:lnTo>
                  <a:pt x="11900392" y="0"/>
                </a:lnTo>
                <a:lnTo>
                  <a:pt x="11900392" y="10840175"/>
                </a:lnTo>
                <a:lnTo>
                  <a:pt x="0" y="108401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028700" y="918916"/>
            <a:ext cx="8364677" cy="8449169"/>
            <a:chOff x="0" y="0"/>
            <a:chExt cx="6286500" cy="6350000"/>
          </a:xfrm>
        </p:grpSpPr>
        <p:sp>
          <p:nvSpPr>
            <p:cNvPr name="Freeform 4" id="4"/>
            <p:cNvSpPr/>
            <p:nvPr/>
          </p:nvSpPr>
          <p:spPr>
            <a:xfrm flipH="false" flipV="false" rot="0">
              <a:off x="-157480" y="-19050"/>
              <a:ext cx="6493510" cy="6442710"/>
            </a:xfrm>
            <a:custGeom>
              <a:avLst/>
              <a:gdLst/>
              <a:ahLst/>
              <a:cxnLst/>
              <a:rect r="r" b="b" t="t" l="l"/>
              <a:pathLst>
                <a:path h="6442710" w="64935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5"/>
              <a:stretch>
                <a:fillRect l="-25651" t="0" r="-25651" b="0"/>
              </a:stretch>
            </a:blipFill>
          </p:spPr>
        </p:sp>
      </p:grpSp>
      <p:sp>
        <p:nvSpPr>
          <p:cNvPr name="Freeform 5" id="5"/>
          <p:cNvSpPr/>
          <p:nvPr/>
        </p:nvSpPr>
        <p:spPr>
          <a:xfrm flipH="false" flipV="false" rot="0">
            <a:off x="10898014" y="1899267"/>
            <a:ext cx="4534304" cy="1022486"/>
          </a:xfrm>
          <a:custGeom>
            <a:avLst/>
            <a:gdLst/>
            <a:ahLst/>
            <a:cxnLst/>
            <a:rect r="r" b="b" t="t" l="l"/>
            <a:pathLst>
              <a:path h="1022486" w="4534304">
                <a:moveTo>
                  <a:pt x="0" y="0"/>
                </a:moveTo>
                <a:lnTo>
                  <a:pt x="4534305" y="0"/>
                </a:lnTo>
                <a:lnTo>
                  <a:pt x="4534305"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956262" y="4366677"/>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0630335" y="2337897"/>
            <a:ext cx="5526378"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APA CITING</a:t>
            </a:r>
          </a:p>
        </p:txBody>
      </p:sp>
      <p:sp>
        <p:nvSpPr>
          <p:cNvPr name="TextBox 8" id="8"/>
          <p:cNvSpPr txBox="true"/>
          <p:nvPr/>
        </p:nvSpPr>
        <p:spPr>
          <a:xfrm rot="0">
            <a:off x="10630335" y="7143768"/>
            <a:ext cx="5228439" cy="405765"/>
          </a:xfrm>
          <a:prstGeom prst="rect">
            <a:avLst/>
          </a:prstGeom>
        </p:spPr>
        <p:txBody>
          <a:bodyPr anchor="t" rtlCol="false" tIns="0" lIns="0" bIns="0" rIns="0">
            <a:spAutoFit/>
          </a:bodyPr>
          <a:lstStyle/>
          <a:p>
            <a:pPr>
              <a:lnSpc>
                <a:spcPts val="3360"/>
              </a:lnSpc>
            </a:pPr>
            <a:r>
              <a:rPr lang="en-US" sz="2400" u="sng">
                <a:solidFill>
                  <a:srgbClr val="000000"/>
                </a:solidFill>
                <a:latin typeface="PT Sans"/>
                <a:hlinkClick r:id="rId10" tooltip="https://www.citationmachine.net/apa"/>
              </a:rPr>
              <a:t>Generator</a:t>
            </a:r>
          </a:p>
        </p:txBody>
      </p:sp>
      <p:sp>
        <p:nvSpPr>
          <p:cNvPr name="TextBox 9" id="9"/>
          <p:cNvSpPr txBox="true"/>
          <p:nvPr/>
        </p:nvSpPr>
        <p:spPr>
          <a:xfrm rot="0">
            <a:off x="10630335" y="6643387"/>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APA GENERATOR</a:t>
            </a:r>
          </a:p>
        </p:txBody>
      </p:sp>
      <p:sp>
        <p:nvSpPr>
          <p:cNvPr name="TextBox 10" id="10"/>
          <p:cNvSpPr txBox="true"/>
          <p:nvPr/>
        </p:nvSpPr>
        <p:spPr>
          <a:xfrm rot="0">
            <a:off x="10630335" y="4630587"/>
            <a:ext cx="5358454" cy="528800"/>
          </a:xfrm>
          <a:prstGeom prst="rect">
            <a:avLst/>
          </a:prstGeom>
        </p:spPr>
        <p:txBody>
          <a:bodyPr anchor="t" rtlCol="false" tIns="0" lIns="0" bIns="0" rIns="0">
            <a:spAutoFit/>
          </a:bodyPr>
          <a:lstStyle/>
          <a:p>
            <a:pPr>
              <a:lnSpc>
                <a:spcPts val="4270"/>
              </a:lnSpc>
              <a:spcBef>
                <a:spcPct val="0"/>
              </a:spcBef>
            </a:pPr>
            <a:r>
              <a:rPr lang="en-US" sz="3050">
                <a:solidFill>
                  <a:srgbClr val="000000"/>
                </a:solidFill>
                <a:latin typeface="Lilita One Bold"/>
              </a:rPr>
              <a:t>NAME, TITLE, DATE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6749635" y="-623792"/>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0" t="-1775" r="0" b="-1775"/>
              </a:stretch>
            </a:blipFill>
          </p:spPr>
        </p:sp>
      </p:grpSp>
      <p:sp>
        <p:nvSpPr>
          <p:cNvPr name="Freeform 5" id="5"/>
          <p:cNvSpPr/>
          <p:nvPr/>
        </p:nvSpPr>
        <p:spPr>
          <a:xfrm flipH="false" flipV="false" rot="0">
            <a:off x="1878603"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610924" y="1467329"/>
            <a:ext cx="6568436"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THOERY VS MODEL</a:t>
            </a:r>
          </a:p>
        </p:txBody>
      </p:sp>
      <p:sp>
        <p:nvSpPr>
          <p:cNvPr name="Freeform 7" id="7"/>
          <p:cNvSpPr/>
          <p:nvPr/>
        </p:nvSpPr>
        <p:spPr>
          <a:xfrm flipH="false" flipV="false" rot="0">
            <a:off x="6428583" y="3532375"/>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610924" y="3616960"/>
            <a:ext cx="5228439" cy="152654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Practical</a:t>
            </a:r>
          </a:p>
          <a:p>
            <a:pPr marL="626109" indent="-313054" lvl="1">
              <a:lnSpc>
                <a:spcPts val="4059"/>
              </a:lnSpc>
              <a:buFont typeface="Arial"/>
              <a:buChar char="•"/>
            </a:pPr>
            <a:r>
              <a:rPr lang="en-US" sz="2899">
                <a:solidFill>
                  <a:srgbClr val="000000"/>
                </a:solidFill>
                <a:latin typeface="PT Sans"/>
              </a:rPr>
              <a:t>Step by step</a:t>
            </a:r>
          </a:p>
          <a:p>
            <a:pPr marL="626109" indent="-313054" lvl="1">
              <a:lnSpc>
                <a:spcPts val="4059"/>
              </a:lnSpc>
              <a:buFont typeface="Arial"/>
              <a:buChar char="•"/>
            </a:pPr>
            <a:r>
              <a:rPr lang="en-US" sz="2899">
                <a:solidFill>
                  <a:srgbClr val="000000"/>
                </a:solidFill>
                <a:latin typeface="PT Sans"/>
              </a:rPr>
              <a:t>Stages of design</a:t>
            </a:r>
          </a:p>
        </p:txBody>
      </p:sp>
      <p:sp>
        <p:nvSpPr>
          <p:cNvPr name="TextBox 9" id="9"/>
          <p:cNvSpPr txBox="true"/>
          <p:nvPr/>
        </p:nvSpPr>
        <p:spPr>
          <a:xfrm rot="0">
            <a:off x="1762552" y="2980949"/>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MODEL</a:t>
            </a:r>
          </a:p>
        </p:txBody>
      </p:sp>
      <p:sp>
        <p:nvSpPr>
          <p:cNvPr name="TextBox 10" id="10"/>
          <p:cNvSpPr txBox="true"/>
          <p:nvPr/>
        </p:nvSpPr>
        <p:spPr>
          <a:xfrm rot="0">
            <a:off x="1762552" y="6712961"/>
            <a:ext cx="5228439" cy="2555240"/>
          </a:xfrm>
          <a:prstGeom prst="rect">
            <a:avLst/>
          </a:prstGeom>
        </p:spPr>
        <p:txBody>
          <a:bodyPr anchor="t" rtlCol="false" tIns="0" lIns="0" bIns="0" rIns="0">
            <a:spAutoFit/>
          </a:bodyPr>
          <a:lstStyle/>
          <a:p>
            <a:pPr marL="626109" indent="-313054" lvl="1">
              <a:lnSpc>
                <a:spcPts val="4059"/>
              </a:lnSpc>
              <a:buFont typeface="Arial"/>
              <a:buChar char="•"/>
            </a:pPr>
            <a:r>
              <a:rPr lang="en-US" sz="2899">
                <a:solidFill>
                  <a:srgbClr val="000000"/>
                </a:solidFill>
                <a:latin typeface="PT Sans"/>
              </a:rPr>
              <a:t>Why people learn</a:t>
            </a:r>
          </a:p>
          <a:p>
            <a:pPr marL="626109" indent="-313054" lvl="1">
              <a:lnSpc>
                <a:spcPts val="4059"/>
              </a:lnSpc>
              <a:buFont typeface="Arial"/>
              <a:buChar char="•"/>
            </a:pPr>
            <a:r>
              <a:rPr lang="en-US" sz="2899">
                <a:solidFill>
                  <a:srgbClr val="000000"/>
                </a:solidFill>
                <a:latin typeface="PT Sans"/>
              </a:rPr>
              <a:t>Insights to instruction</a:t>
            </a:r>
          </a:p>
          <a:p>
            <a:pPr marL="626109" indent="-313054" lvl="1">
              <a:lnSpc>
                <a:spcPts val="4059"/>
              </a:lnSpc>
              <a:buFont typeface="Arial"/>
              <a:buChar char="•"/>
            </a:pPr>
            <a:r>
              <a:rPr lang="en-US" sz="2899">
                <a:solidFill>
                  <a:srgbClr val="000000"/>
                </a:solidFill>
                <a:latin typeface="PT Sans"/>
              </a:rPr>
              <a:t>Psychology</a:t>
            </a:r>
          </a:p>
          <a:p>
            <a:pPr marL="626109" indent="-313054" lvl="1">
              <a:lnSpc>
                <a:spcPts val="4059"/>
              </a:lnSpc>
              <a:buFont typeface="Arial"/>
              <a:buChar char="•"/>
            </a:pPr>
            <a:r>
              <a:rPr lang="en-US" sz="2899">
                <a:solidFill>
                  <a:srgbClr val="000000"/>
                </a:solidFill>
                <a:latin typeface="PT Sans"/>
              </a:rPr>
              <a:t>Cognitive Science</a:t>
            </a:r>
          </a:p>
          <a:p>
            <a:pPr marL="626109" indent="-313054" lvl="1">
              <a:lnSpc>
                <a:spcPts val="4059"/>
              </a:lnSpc>
              <a:buFont typeface="Arial"/>
              <a:buChar char="•"/>
            </a:pPr>
            <a:r>
              <a:rPr lang="en-US" sz="2899">
                <a:solidFill>
                  <a:srgbClr val="000000"/>
                </a:solidFill>
                <a:latin typeface="PT Sans"/>
              </a:rPr>
              <a:t>Behavior</a:t>
            </a:r>
          </a:p>
        </p:txBody>
      </p:sp>
      <p:sp>
        <p:nvSpPr>
          <p:cNvPr name="TextBox 11" id="11"/>
          <p:cNvSpPr txBox="true"/>
          <p:nvPr/>
        </p:nvSpPr>
        <p:spPr>
          <a:xfrm rot="0">
            <a:off x="1914180" y="6076950"/>
            <a:ext cx="4480931" cy="547371"/>
          </a:xfrm>
          <a:prstGeom prst="rect">
            <a:avLst/>
          </a:prstGeom>
        </p:spPr>
        <p:txBody>
          <a:bodyPr anchor="t" rtlCol="false" tIns="0" lIns="0" bIns="0" rIns="0">
            <a:spAutoFit/>
          </a:bodyPr>
          <a:lstStyle/>
          <a:p>
            <a:pPr>
              <a:lnSpc>
                <a:spcPts val="4479"/>
              </a:lnSpc>
            </a:pPr>
            <a:r>
              <a:rPr lang="en-US" sz="3199">
                <a:solidFill>
                  <a:srgbClr val="8A664C"/>
                </a:solidFill>
                <a:latin typeface="Lilita One Bold"/>
              </a:rPr>
              <a:t>THEORY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538373" y="532204"/>
            <a:ext cx="4166405" cy="939524"/>
          </a:xfrm>
          <a:custGeom>
            <a:avLst/>
            <a:gdLst/>
            <a:ahLst/>
            <a:cxnLst/>
            <a:rect r="r" b="b" t="t" l="l"/>
            <a:pathLst>
              <a:path h="939524" w="4166405">
                <a:moveTo>
                  <a:pt x="0" y="0"/>
                </a:moveTo>
                <a:lnTo>
                  <a:pt x="4166405" y="0"/>
                </a:lnTo>
                <a:lnTo>
                  <a:pt x="4166405" y="939525"/>
                </a:lnTo>
                <a:lnTo>
                  <a:pt x="0" y="9395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2955" y="-1373343"/>
            <a:ext cx="11708173" cy="7535737"/>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0" t="-1775" r="0" b="-1775"/>
              </a:stretch>
            </a:blipFill>
          </p:spPr>
        </p:sp>
      </p:grpSp>
      <p:sp>
        <p:nvSpPr>
          <p:cNvPr name="Freeform 5" id="5"/>
          <p:cNvSpPr/>
          <p:nvPr/>
        </p:nvSpPr>
        <p:spPr>
          <a:xfrm flipH="false" flipV="false" rot="0">
            <a:off x="9144000" y="1736301"/>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487416" y="7930040"/>
            <a:ext cx="292629" cy="1087471"/>
          </a:xfrm>
          <a:custGeom>
            <a:avLst/>
            <a:gdLst/>
            <a:ahLst/>
            <a:cxnLst/>
            <a:rect r="r" b="b" t="t" l="l"/>
            <a:pathLst>
              <a:path h="1087471" w="292629">
                <a:moveTo>
                  <a:pt x="0" y="0"/>
                </a:moveTo>
                <a:lnTo>
                  <a:pt x="292629" y="0"/>
                </a:lnTo>
                <a:lnTo>
                  <a:pt x="292629" y="1087471"/>
                </a:lnTo>
                <a:lnTo>
                  <a:pt x="0" y="10874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1262298" y="2426729"/>
            <a:ext cx="6904413" cy="79495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cs typeface="PT Sans"/>
                <a:hlinkClick r:id="rId9" tooltip="https://elearningindustry.com/top-unrealistic-expectations-at-project-discovery-phase-and-how-to-resolve-them"/>
              </a:rPr>
              <a:t>eLearning 101: 10 Must-Reads Before Creating Your First Course (Links to an external site.), SH!FT, January 2014 </a:t>
            </a:r>
          </a:p>
          <a:p>
            <a:pPr marL="518162" indent="-259081" lvl="1">
              <a:lnSpc>
                <a:spcPts val="3360"/>
              </a:lnSpc>
              <a:buFont typeface="Arial"/>
              <a:buChar char="•"/>
            </a:pPr>
            <a:r>
              <a:rPr lang="en-US" sz="2400" u="sng">
                <a:solidFill>
                  <a:srgbClr val="000000"/>
                </a:solidFill>
                <a:latin typeface="PT Sans"/>
                <a:hlinkClick r:id="rId10" tooltip="https://elearningindustry.com/top-unrealistic-expectations-at-project-discovery-phase-and-how-to-resolve-them"/>
              </a:rPr>
              <a:t>https://lincs.ed.gov/sites/default/files/11_%20TEAL_Adult_Learning_Theory.pdf</a:t>
            </a:r>
          </a:p>
          <a:p>
            <a:pPr marL="518162" indent="-259081" lvl="1">
              <a:lnSpc>
                <a:spcPts val="3360"/>
              </a:lnSpc>
              <a:buFont typeface="Arial"/>
              <a:buChar char="•"/>
            </a:pPr>
            <a:r>
              <a:rPr lang="en-US" sz="2400" u="sng">
                <a:solidFill>
                  <a:srgbClr val="000000"/>
                </a:solidFill>
                <a:latin typeface="PT Sans"/>
                <a:hlinkClick r:id="rId11" tooltip="https://elearningindustry.com/top-unrealistic-expectations-at-project-discovery-phase-and-how-to-resolve-them"/>
              </a:rPr>
              <a:t>https://www.wgu.edu/blog/adult-learning-theories-principles2004.html</a:t>
            </a:r>
          </a:p>
          <a:p>
            <a:pPr marL="518162" indent="-259081" lvl="1">
              <a:lnSpc>
                <a:spcPts val="3360"/>
              </a:lnSpc>
              <a:buFont typeface="Arial"/>
              <a:buChar char="•"/>
            </a:pPr>
            <a:r>
              <a:rPr lang="en-US" sz="2400" u="sng">
                <a:solidFill>
                  <a:srgbClr val="000000"/>
                </a:solidFill>
                <a:latin typeface="PT Sans"/>
                <a:cs typeface="PT Sans"/>
                <a:hlinkClick r:id="rId12" tooltip="https://elearningindustry.com/top-unrealistic-expectations-at-project-discovery-phase-and-how-to-resolve-them"/>
              </a:rPr>
              <a:t>eLearning 101: 10 Must-Reads Before Creating Your First Course (Links to an external site.), SH!FT, January 2014 </a:t>
            </a:r>
          </a:p>
          <a:p>
            <a:pPr marL="518162" indent="-259081" lvl="1">
              <a:lnSpc>
                <a:spcPts val="3360"/>
              </a:lnSpc>
              <a:buFont typeface="Arial"/>
              <a:buChar char="•"/>
            </a:pPr>
            <a:r>
              <a:rPr lang="en-US" sz="2400" u="sng">
                <a:solidFill>
                  <a:srgbClr val="000000"/>
                </a:solidFill>
                <a:latin typeface="PT Sans"/>
                <a:hlinkClick r:id="rId13" tooltip="https://elearningindustry.com/top-unrealistic-expectations-at-project-discovery-phase-and-how-to-resolve-them"/>
              </a:rPr>
              <a:t>https://lincs.ed.gov/sites/default/files/11_%20TEAL_Adult_Learning_Theory.pdf</a:t>
            </a:r>
          </a:p>
          <a:p>
            <a:pPr marL="518162" indent="-259081" lvl="1">
              <a:lnSpc>
                <a:spcPts val="3360"/>
              </a:lnSpc>
              <a:buFont typeface="Arial"/>
              <a:buChar char="•"/>
            </a:pPr>
            <a:r>
              <a:rPr lang="en-US" sz="2400" u="sng">
                <a:solidFill>
                  <a:srgbClr val="000000"/>
                </a:solidFill>
                <a:latin typeface="PT Sans"/>
                <a:hlinkClick r:id="rId14" tooltip="https://elearningindustry.com/top-unrealistic-expectations-at-project-discovery-phase-and-how-to-resolve-them"/>
              </a:rPr>
              <a:t>https://www.wgu.edu/blog/adult-learning-theories-principles2004.html</a:t>
            </a:r>
          </a:p>
          <a:p>
            <a:pPr marL="518162" indent="-259081" lvl="1">
              <a:lnSpc>
                <a:spcPts val="3360"/>
              </a:lnSpc>
              <a:buFont typeface="Arial"/>
              <a:buChar char="•"/>
            </a:pPr>
          </a:p>
          <a:p>
            <a:pPr marL="518162" indent="-259081" lvl="1">
              <a:lnSpc>
                <a:spcPts val="3360"/>
              </a:lnSpc>
              <a:buFont typeface="Arial"/>
              <a:buChar char="•"/>
            </a:pPr>
            <a:r>
              <a:rPr lang="en-US" sz="2400" u="sng">
                <a:solidFill>
                  <a:srgbClr val="000000"/>
                </a:solidFill>
                <a:latin typeface="PT Sans"/>
                <a:hlinkClick r:id="rId15" tooltip="https://elearningindustry.com/top-unrealistic-expectations-at-project-discovery-phase-and-how-to-resolve-them"/>
              </a:rPr>
              <a:t>https://owl.purdue.edu/owl/research_and_citation/apa_style/apa_formatting_and_style_guide/general_format.html</a:t>
            </a:r>
          </a:p>
          <a:p>
            <a:pPr marL="518162" indent="-259081" lvl="1">
              <a:lnSpc>
                <a:spcPts val="3360"/>
              </a:lnSpc>
              <a:buFont typeface="Arial"/>
              <a:buChar char="•"/>
            </a:pPr>
          </a:p>
        </p:txBody>
      </p:sp>
      <p:sp>
        <p:nvSpPr>
          <p:cNvPr name="Freeform 8" id="8"/>
          <p:cNvSpPr/>
          <p:nvPr/>
        </p:nvSpPr>
        <p:spPr>
          <a:xfrm flipH="false" flipV="false" rot="0">
            <a:off x="416329" y="5774917"/>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3487416" y="7753979"/>
            <a:ext cx="292629" cy="1087471"/>
          </a:xfrm>
          <a:custGeom>
            <a:avLst/>
            <a:gdLst/>
            <a:ahLst/>
            <a:cxnLst/>
            <a:rect r="r" b="b" t="t" l="l"/>
            <a:pathLst>
              <a:path h="1087471" w="292629">
                <a:moveTo>
                  <a:pt x="0" y="0"/>
                </a:moveTo>
                <a:lnTo>
                  <a:pt x="292629" y="0"/>
                </a:lnTo>
                <a:lnTo>
                  <a:pt x="292629" y="1087470"/>
                </a:lnTo>
                <a:lnTo>
                  <a:pt x="0" y="10874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4512604" y="573996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567377" y="6092629"/>
            <a:ext cx="1282802" cy="933626"/>
          </a:xfrm>
          <a:custGeom>
            <a:avLst/>
            <a:gdLst/>
            <a:ahLst/>
            <a:cxnLst/>
            <a:rect r="r" b="b" t="t" l="l"/>
            <a:pathLst>
              <a:path h="933626" w="1282802">
                <a:moveTo>
                  <a:pt x="0" y="0"/>
                </a:moveTo>
                <a:lnTo>
                  <a:pt x="1282802" y="0"/>
                </a:lnTo>
                <a:lnTo>
                  <a:pt x="1282802" y="933626"/>
                </a:lnTo>
                <a:lnTo>
                  <a:pt x="0" y="9336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0">
            <a:off x="9300705" y="1867597"/>
            <a:ext cx="1271487" cy="1271487"/>
          </a:xfrm>
          <a:custGeom>
            <a:avLst/>
            <a:gdLst/>
            <a:ahLst/>
            <a:cxnLst/>
            <a:rect r="r" b="b" t="t" l="l"/>
            <a:pathLst>
              <a:path h="1271487" w="1271487">
                <a:moveTo>
                  <a:pt x="0" y="0"/>
                </a:moveTo>
                <a:lnTo>
                  <a:pt x="1271488" y="0"/>
                </a:lnTo>
                <a:lnTo>
                  <a:pt x="1271488" y="1271487"/>
                </a:lnTo>
                <a:lnTo>
                  <a:pt x="0" y="127148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0">
            <a:off x="4788105" y="5950304"/>
            <a:ext cx="1033896" cy="1033896"/>
          </a:xfrm>
          <a:custGeom>
            <a:avLst/>
            <a:gdLst/>
            <a:ahLst/>
            <a:cxnLst/>
            <a:rect r="r" b="b" t="t" l="l"/>
            <a:pathLst>
              <a:path h="1033896" w="1033896">
                <a:moveTo>
                  <a:pt x="0" y="0"/>
                </a:moveTo>
                <a:lnTo>
                  <a:pt x="1033896" y="0"/>
                </a:lnTo>
                <a:lnTo>
                  <a:pt x="1033896" y="1033897"/>
                </a:lnTo>
                <a:lnTo>
                  <a:pt x="0" y="103389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4" id="14"/>
          <p:cNvSpPr txBox="true"/>
          <p:nvPr/>
        </p:nvSpPr>
        <p:spPr>
          <a:xfrm rot="0">
            <a:off x="10953206" y="926143"/>
            <a:ext cx="6806045"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THIS WEEK</a:t>
            </a:r>
          </a:p>
        </p:txBody>
      </p:sp>
      <p:sp>
        <p:nvSpPr>
          <p:cNvPr name="TextBox 15" id="15"/>
          <p:cNvSpPr txBox="true"/>
          <p:nvPr/>
        </p:nvSpPr>
        <p:spPr>
          <a:xfrm rot="0">
            <a:off x="11044137" y="1824866"/>
            <a:ext cx="317255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READING</a:t>
            </a:r>
          </a:p>
        </p:txBody>
      </p:sp>
      <p:sp>
        <p:nvSpPr>
          <p:cNvPr name="TextBox 16" id="16"/>
          <p:cNvSpPr txBox="true"/>
          <p:nvPr/>
        </p:nvSpPr>
        <p:spPr>
          <a:xfrm rot="0">
            <a:off x="2001227" y="6570681"/>
            <a:ext cx="2249904" cy="3339465"/>
          </a:xfrm>
          <a:prstGeom prst="rect">
            <a:avLst/>
          </a:prstGeom>
        </p:spPr>
        <p:txBody>
          <a:bodyPr anchor="t" rtlCol="false" tIns="0" lIns="0" bIns="0" rIns="0">
            <a:spAutoFit/>
          </a:bodyPr>
          <a:lstStyle/>
          <a:p>
            <a:pPr marL="518162" indent="-259081" lvl="1">
              <a:lnSpc>
                <a:spcPts val="3360"/>
              </a:lnSpc>
              <a:buFont typeface="Arial"/>
              <a:buChar char="•"/>
            </a:pPr>
            <a:r>
              <a:rPr lang="en-US" sz="2400">
                <a:solidFill>
                  <a:srgbClr val="000000"/>
                </a:solidFill>
                <a:latin typeface="PT Sans"/>
              </a:rPr>
              <a:t>Chapter 4 – Learning theories 44-54 </a:t>
            </a:r>
          </a:p>
          <a:p>
            <a:pPr marL="518162" indent="-259081" lvl="1">
              <a:lnSpc>
                <a:spcPts val="3360"/>
              </a:lnSpc>
              <a:buFont typeface="Arial"/>
              <a:buChar char="•"/>
            </a:pPr>
            <a:r>
              <a:rPr lang="en-US" sz="2400">
                <a:solidFill>
                  <a:srgbClr val="000000"/>
                </a:solidFill>
                <a:latin typeface="PT Sans"/>
              </a:rPr>
              <a:t>C</a:t>
            </a:r>
            <a:r>
              <a:rPr lang="en-US" sz="2400">
                <a:solidFill>
                  <a:srgbClr val="000000"/>
                </a:solidFill>
                <a:latin typeface="PT Sans"/>
              </a:rPr>
              <a:t>hapter 26 – Job Aids pg. 321 – 326</a:t>
            </a:r>
          </a:p>
          <a:p>
            <a:pPr>
              <a:lnSpc>
                <a:spcPts val="3360"/>
              </a:lnSpc>
            </a:pPr>
          </a:p>
        </p:txBody>
      </p:sp>
      <p:sp>
        <p:nvSpPr>
          <p:cNvPr name="TextBox 17" id="17"/>
          <p:cNvSpPr txBox="true"/>
          <p:nvPr/>
        </p:nvSpPr>
        <p:spPr>
          <a:xfrm rot="0">
            <a:off x="2315552" y="5937009"/>
            <a:ext cx="3148009"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BOOK</a:t>
            </a:r>
          </a:p>
        </p:txBody>
      </p:sp>
      <p:sp>
        <p:nvSpPr>
          <p:cNvPr name="TextBox 18" id="18"/>
          <p:cNvSpPr txBox="true"/>
          <p:nvPr/>
        </p:nvSpPr>
        <p:spPr>
          <a:xfrm rot="0">
            <a:off x="5974401" y="6380239"/>
            <a:ext cx="5440871" cy="41776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hlinkClick r:id="rId22" tooltip="https://www.youtube.com/watch?v=e1eadufA9l8"/>
              </a:rPr>
              <a:t>https://www.youtube.com/watch?v=e1eadufA9l8</a:t>
            </a:r>
          </a:p>
          <a:p>
            <a:pPr marL="518162" indent="-259081" lvl="1">
              <a:lnSpc>
                <a:spcPts val="3360"/>
              </a:lnSpc>
              <a:buFont typeface="Arial"/>
              <a:buChar char="•"/>
            </a:pPr>
            <a:r>
              <a:rPr lang="en-US" sz="2400" u="sng">
                <a:solidFill>
                  <a:srgbClr val="000000"/>
                </a:solidFill>
                <a:latin typeface="PT Sans"/>
                <a:hlinkClick r:id="rId23" tooltip="https://www.youtube.com/watch?v=kiWn3XxZfsE"/>
              </a:rPr>
              <a:t>https://www.youtube.com/watch?v=kiWn3XxZfsE</a:t>
            </a:r>
          </a:p>
          <a:p>
            <a:pPr marL="518162" indent="-259081" lvl="1">
              <a:lnSpc>
                <a:spcPts val="3360"/>
              </a:lnSpc>
              <a:buFont typeface="Arial"/>
              <a:buChar char="•"/>
            </a:pPr>
            <a:r>
              <a:rPr lang="en-US" sz="2400" u="sng">
                <a:solidFill>
                  <a:srgbClr val="000000"/>
                </a:solidFill>
                <a:latin typeface="PT Sans"/>
                <a:hlinkClick r:id="rId24" tooltip="https://www.youtube.com/watch?v=8Lzo3nhcTSk"/>
              </a:rPr>
              <a:t>https://www.youtube.com/watch?v=8Lzo3nhcTSk</a:t>
            </a:r>
          </a:p>
          <a:p>
            <a:pPr marL="518162" indent="-259081" lvl="1">
              <a:lnSpc>
                <a:spcPts val="3360"/>
              </a:lnSpc>
              <a:buFont typeface="Arial"/>
              <a:buChar char="•"/>
            </a:pPr>
            <a:r>
              <a:rPr lang="en-US" sz="2400">
                <a:solidFill>
                  <a:srgbClr val="000000"/>
                </a:solidFill>
                <a:latin typeface="PT Sans"/>
              </a:rPr>
              <a:t>https://www.youtube.com/watch?v=vpDvNJ2QL04</a:t>
            </a:r>
          </a:p>
          <a:p>
            <a:pPr>
              <a:lnSpc>
                <a:spcPts val="3360"/>
              </a:lnSpc>
            </a:pPr>
          </a:p>
          <a:p>
            <a:pPr>
              <a:lnSpc>
                <a:spcPts val="3360"/>
              </a:lnSpc>
            </a:pPr>
          </a:p>
        </p:txBody>
      </p:sp>
      <p:sp>
        <p:nvSpPr>
          <p:cNvPr name="TextBox 19" id="19"/>
          <p:cNvSpPr txBox="true"/>
          <p:nvPr/>
        </p:nvSpPr>
        <p:spPr>
          <a:xfrm rot="0">
            <a:off x="6352267" y="5883629"/>
            <a:ext cx="290307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VIDEOS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9175" y="6306333"/>
            <a:ext cx="8571954" cy="5903934"/>
          </a:xfrm>
          <a:custGeom>
            <a:avLst/>
            <a:gdLst/>
            <a:ahLst/>
            <a:cxnLst/>
            <a:rect r="r" b="b" t="t" l="l"/>
            <a:pathLst>
              <a:path h="5903934" w="8571954">
                <a:moveTo>
                  <a:pt x="0" y="0"/>
                </a:moveTo>
                <a:lnTo>
                  <a:pt x="8571954" y="0"/>
                </a:lnTo>
                <a:lnTo>
                  <a:pt x="8571954" y="5903934"/>
                </a:lnTo>
                <a:lnTo>
                  <a:pt x="0" y="59039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314677" y="5401419"/>
            <a:ext cx="16273301" cy="6227752"/>
            <a:chOff x="0" y="0"/>
            <a:chExt cx="4227830" cy="1617980"/>
          </a:xfrm>
        </p:grpSpPr>
        <p:sp>
          <p:nvSpPr>
            <p:cNvPr name="Freeform 4" id="4"/>
            <p:cNvSpPr/>
            <p:nvPr/>
          </p:nvSpPr>
          <p:spPr>
            <a:xfrm flipH="false" flipV="false" rot="0">
              <a:off x="-7620" y="0"/>
              <a:ext cx="4239260" cy="1624330"/>
            </a:xfrm>
            <a:custGeom>
              <a:avLst/>
              <a:gdLst/>
              <a:ahLst/>
              <a:cxnLst/>
              <a:rect r="r" b="b" t="t" l="l"/>
              <a:pathLst>
                <a:path h="1624330" w="4239260">
                  <a:moveTo>
                    <a:pt x="480060" y="1508760"/>
                  </a:moveTo>
                  <a:lnTo>
                    <a:pt x="480060" y="1515110"/>
                  </a:lnTo>
                  <a:lnTo>
                    <a:pt x="480060" y="1508760"/>
                  </a:lnTo>
                  <a:close/>
                  <a:moveTo>
                    <a:pt x="480060" y="1516380"/>
                  </a:moveTo>
                  <a:lnTo>
                    <a:pt x="480060" y="1515110"/>
                  </a:lnTo>
                  <a:lnTo>
                    <a:pt x="480060" y="1516380"/>
                  </a:lnTo>
                  <a:close/>
                  <a:moveTo>
                    <a:pt x="487680" y="1517650"/>
                  </a:moveTo>
                  <a:cubicBezTo>
                    <a:pt x="485140" y="1518920"/>
                    <a:pt x="483870" y="1520190"/>
                    <a:pt x="482600" y="1520190"/>
                  </a:cubicBezTo>
                  <a:cubicBezTo>
                    <a:pt x="483870" y="1520190"/>
                    <a:pt x="485140" y="1518920"/>
                    <a:pt x="487680" y="1517650"/>
                  </a:cubicBezTo>
                  <a:close/>
                  <a:moveTo>
                    <a:pt x="478790" y="1521460"/>
                  </a:moveTo>
                  <a:lnTo>
                    <a:pt x="478790" y="1522730"/>
                  </a:lnTo>
                  <a:cubicBezTo>
                    <a:pt x="478790" y="1524000"/>
                    <a:pt x="478790" y="1524000"/>
                    <a:pt x="477520" y="1525270"/>
                  </a:cubicBezTo>
                  <a:lnTo>
                    <a:pt x="478790" y="1524000"/>
                  </a:lnTo>
                  <a:cubicBezTo>
                    <a:pt x="477520" y="1525270"/>
                    <a:pt x="478790" y="1525270"/>
                    <a:pt x="478790" y="1521460"/>
                  </a:cubicBezTo>
                  <a:close/>
                  <a:moveTo>
                    <a:pt x="4235450" y="601980"/>
                  </a:moveTo>
                  <a:cubicBezTo>
                    <a:pt x="4234180" y="612140"/>
                    <a:pt x="4231640" y="621030"/>
                    <a:pt x="4229100" y="629920"/>
                  </a:cubicBezTo>
                  <a:lnTo>
                    <a:pt x="4221480" y="656590"/>
                  </a:lnTo>
                  <a:lnTo>
                    <a:pt x="4213860" y="683260"/>
                  </a:lnTo>
                  <a:cubicBezTo>
                    <a:pt x="4211320" y="692150"/>
                    <a:pt x="4208780" y="699770"/>
                    <a:pt x="4206240" y="708660"/>
                  </a:cubicBezTo>
                  <a:cubicBezTo>
                    <a:pt x="4201160" y="725170"/>
                    <a:pt x="4194810" y="741680"/>
                    <a:pt x="4188460" y="758190"/>
                  </a:cubicBezTo>
                  <a:cubicBezTo>
                    <a:pt x="4182110" y="773430"/>
                    <a:pt x="4175760" y="788670"/>
                    <a:pt x="4168140" y="803910"/>
                  </a:cubicBezTo>
                  <a:cubicBezTo>
                    <a:pt x="4161790" y="819150"/>
                    <a:pt x="4154170" y="833120"/>
                    <a:pt x="4146550" y="848360"/>
                  </a:cubicBezTo>
                  <a:cubicBezTo>
                    <a:pt x="4138930" y="862330"/>
                    <a:pt x="4131310" y="877570"/>
                    <a:pt x="4123690" y="890270"/>
                  </a:cubicBezTo>
                  <a:cubicBezTo>
                    <a:pt x="4108450" y="916940"/>
                    <a:pt x="4091940" y="943610"/>
                    <a:pt x="4074160" y="967740"/>
                  </a:cubicBezTo>
                  <a:cubicBezTo>
                    <a:pt x="4039870" y="1017270"/>
                    <a:pt x="4003040" y="1062990"/>
                    <a:pt x="3962400" y="1104900"/>
                  </a:cubicBezTo>
                  <a:cubicBezTo>
                    <a:pt x="3952240" y="1115060"/>
                    <a:pt x="3942080" y="1125220"/>
                    <a:pt x="3931920" y="1136650"/>
                  </a:cubicBezTo>
                  <a:lnTo>
                    <a:pt x="3900170" y="1167130"/>
                  </a:lnTo>
                  <a:cubicBezTo>
                    <a:pt x="3895090" y="1172210"/>
                    <a:pt x="3888740" y="1177290"/>
                    <a:pt x="3884930" y="1181100"/>
                  </a:cubicBezTo>
                  <a:lnTo>
                    <a:pt x="3869690" y="1193800"/>
                  </a:lnTo>
                  <a:cubicBezTo>
                    <a:pt x="3859530" y="1202690"/>
                    <a:pt x="3850640" y="1210310"/>
                    <a:pt x="3840480" y="1217930"/>
                  </a:cubicBezTo>
                  <a:cubicBezTo>
                    <a:pt x="3760470" y="1281430"/>
                    <a:pt x="3674110" y="1336040"/>
                    <a:pt x="3583940" y="1381760"/>
                  </a:cubicBezTo>
                  <a:cubicBezTo>
                    <a:pt x="3538220" y="1404620"/>
                    <a:pt x="3492500" y="1424940"/>
                    <a:pt x="3445510" y="1442720"/>
                  </a:cubicBezTo>
                  <a:cubicBezTo>
                    <a:pt x="3398520" y="1460500"/>
                    <a:pt x="3350260" y="1475740"/>
                    <a:pt x="3300730" y="1489710"/>
                  </a:cubicBezTo>
                  <a:cubicBezTo>
                    <a:pt x="3276600" y="1496060"/>
                    <a:pt x="3251200" y="1502410"/>
                    <a:pt x="3227070" y="1507490"/>
                  </a:cubicBezTo>
                  <a:lnTo>
                    <a:pt x="3188970" y="1515110"/>
                  </a:lnTo>
                  <a:lnTo>
                    <a:pt x="3152140" y="1521460"/>
                  </a:lnTo>
                  <a:cubicBezTo>
                    <a:pt x="3128010" y="1525270"/>
                    <a:pt x="3102610" y="1529080"/>
                    <a:pt x="3078480" y="1531620"/>
                  </a:cubicBezTo>
                  <a:cubicBezTo>
                    <a:pt x="3054350" y="1534160"/>
                    <a:pt x="3028950" y="1537970"/>
                    <a:pt x="3006090" y="1539240"/>
                  </a:cubicBezTo>
                  <a:cubicBezTo>
                    <a:pt x="2909570" y="1546860"/>
                    <a:pt x="2816860" y="1546860"/>
                    <a:pt x="2729230" y="1543050"/>
                  </a:cubicBezTo>
                  <a:cubicBezTo>
                    <a:pt x="2641600" y="1539240"/>
                    <a:pt x="2557780" y="1531620"/>
                    <a:pt x="2479040" y="1525270"/>
                  </a:cubicBezTo>
                  <a:cubicBezTo>
                    <a:pt x="2459990" y="1521460"/>
                    <a:pt x="2447290" y="1521460"/>
                    <a:pt x="2438400" y="1524000"/>
                  </a:cubicBezTo>
                  <a:cubicBezTo>
                    <a:pt x="2429510" y="1526540"/>
                    <a:pt x="2423160" y="1531620"/>
                    <a:pt x="2416810" y="1536700"/>
                  </a:cubicBezTo>
                  <a:cubicBezTo>
                    <a:pt x="2404110" y="1546860"/>
                    <a:pt x="2391410" y="1558290"/>
                    <a:pt x="2354580" y="1548130"/>
                  </a:cubicBezTo>
                  <a:lnTo>
                    <a:pt x="2326640" y="1540510"/>
                  </a:lnTo>
                  <a:lnTo>
                    <a:pt x="2299970" y="1532890"/>
                  </a:lnTo>
                  <a:cubicBezTo>
                    <a:pt x="2282190" y="1527810"/>
                    <a:pt x="2264410" y="1522730"/>
                    <a:pt x="2247900" y="1517650"/>
                  </a:cubicBezTo>
                  <a:cubicBezTo>
                    <a:pt x="2272030" y="1562100"/>
                    <a:pt x="2227580" y="1584960"/>
                    <a:pt x="2193290" y="1574800"/>
                  </a:cubicBezTo>
                  <a:cubicBezTo>
                    <a:pt x="2174240" y="1570990"/>
                    <a:pt x="2155190" y="1567180"/>
                    <a:pt x="2134870" y="1563370"/>
                  </a:cubicBezTo>
                  <a:cubicBezTo>
                    <a:pt x="2115820" y="1559560"/>
                    <a:pt x="2098040" y="1555750"/>
                    <a:pt x="2078990" y="1551940"/>
                  </a:cubicBezTo>
                  <a:lnTo>
                    <a:pt x="1976120" y="1529080"/>
                  </a:lnTo>
                  <a:cubicBezTo>
                    <a:pt x="1911350" y="1515110"/>
                    <a:pt x="1852930" y="1501140"/>
                    <a:pt x="1803400" y="1489710"/>
                  </a:cubicBezTo>
                  <a:cubicBezTo>
                    <a:pt x="1753870" y="1477010"/>
                    <a:pt x="1714500" y="1466850"/>
                    <a:pt x="1682750" y="1454150"/>
                  </a:cubicBezTo>
                  <a:cubicBezTo>
                    <a:pt x="1651000" y="1441450"/>
                    <a:pt x="1629410" y="1428750"/>
                    <a:pt x="1610360" y="1409700"/>
                  </a:cubicBezTo>
                  <a:cubicBezTo>
                    <a:pt x="1602740" y="1404620"/>
                    <a:pt x="1597660" y="1400810"/>
                    <a:pt x="1590040" y="1395730"/>
                  </a:cubicBezTo>
                  <a:cubicBezTo>
                    <a:pt x="1583690" y="1391920"/>
                    <a:pt x="1577340" y="1388110"/>
                    <a:pt x="1570990" y="1385570"/>
                  </a:cubicBezTo>
                  <a:cubicBezTo>
                    <a:pt x="1557020" y="1380490"/>
                    <a:pt x="1539240" y="1377950"/>
                    <a:pt x="1518920" y="1383030"/>
                  </a:cubicBezTo>
                  <a:cubicBezTo>
                    <a:pt x="1522730" y="1400810"/>
                    <a:pt x="1518920" y="1402080"/>
                    <a:pt x="1512570" y="1405890"/>
                  </a:cubicBezTo>
                  <a:cubicBezTo>
                    <a:pt x="1507490" y="1409700"/>
                    <a:pt x="1501140" y="1416050"/>
                    <a:pt x="1493520" y="1409700"/>
                  </a:cubicBezTo>
                  <a:cubicBezTo>
                    <a:pt x="1488440" y="1393190"/>
                    <a:pt x="1488440" y="1393190"/>
                    <a:pt x="1482090" y="1376680"/>
                  </a:cubicBezTo>
                  <a:cubicBezTo>
                    <a:pt x="1479550" y="1367790"/>
                    <a:pt x="1474470" y="1365250"/>
                    <a:pt x="1469390" y="1365250"/>
                  </a:cubicBezTo>
                  <a:cubicBezTo>
                    <a:pt x="1464310" y="1363980"/>
                    <a:pt x="1457960" y="1366520"/>
                    <a:pt x="1452880" y="1369060"/>
                  </a:cubicBezTo>
                  <a:lnTo>
                    <a:pt x="1440180" y="1336040"/>
                  </a:lnTo>
                  <a:cubicBezTo>
                    <a:pt x="1435100" y="1342390"/>
                    <a:pt x="1430020" y="1346200"/>
                    <a:pt x="1423670" y="1348740"/>
                  </a:cubicBezTo>
                  <a:cubicBezTo>
                    <a:pt x="1417320" y="1351280"/>
                    <a:pt x="1409700" y="1352550"/>
                    <a:pt x="1403350" y="1355090"/>
                  </a:cubicBezTo>
                  <a:cubicBezTo>
                    <a:pt x="1397000" y="1357630"/>
                    <a:pt x="1389380" y="1360170"/>
                    <a:pt x="1384300" y="1365250"/>
                  </a:cubicBezTo>
                  <a:cubicBezTo>
                    <a:pt x="1379220" y="1370330"/>
                    <a:pt x="1363980" y="1374140"/>
                    <a:pt x="1355090" y="1357630"/>
                  </a:cubicBezTo>
                  <a:cubicBezTo>
                    <a:pt x="1353820" y="1363980"/>
                    <a:pt x="1351280" y="1366520"/>
                    <a:pt x="1346200" y="1369060"/>
                  </a:cubicBezTo>
                  <a:cubicBezTo>
                    <a:pt x="1342390" y="1371600"/>
                    <a:pt x="1336040" y="1372870"/>
                    <a:pt x="1330960" y="1375410"/>
                  </a:cubicBezTo>
                  <a:cubicBezTo>
                    <a:pt x="1320800" y="1379220"/>
                    <a:pt x="1310640" y="1386840"/>
                    <a:pt x="1314450" y="1404620"/>
                  </a:cubicBezTo>
                  <a:cubicBezTo>
                    <a:pt x="1304290" y="1390650"/>
                    <a:pt x="1304290" y="1390650"/>
                    <a:pt x="1294130" y="1375410"/>
                  </a:cubicBezTo>
                  <a:cubicBezTo>
                    <a:pt x="1304290" y="1389380"/>
                    <a:pt x="1314450" y="1404620"/>
                    <a:pt x="1303020" y="1413510"/>
                  </a:cubicBezTo>
                  <a:cubicBezTo>
                    <a:pt x="1294130" y="1419860"/>
                    <a:pt x="1287780" y="1427480"/>
                    <a:pt x="1281430" y="1433830"/>
                  </a:cubicBezTo>
                  <a:cubicBezTo>
                    <a:pt x="1276350" y="1440180"/>
                    <a:pt x="1272540" y="1446530"/>
                    <a:pt x="1271270" y="1451610"/>
                  </a:cubicBezTo>
                  <a:cubicBezTo>
                    <a:pt x="1268730" y="1456690"/>
                    <a:pt x="1267460" y="1460500"/>
                    <a:pt x="1267460" y="1463040"/>
                  </a:cubicBezTo>
                  <a:lnTo>
                    <a:pt x="1267460" y="1466850"/>
                  </a:lnTo>
                  <a:cubicBezTo>
                    <a:pt x="1249680" y="1482090"/>
                    <a:pt x="1220470" y="1504950"/>
                    <a:pt x="1195070" y="1525270"/>
                  </a:cubicBezTo>
                  <a:cubicBezTo>
                    <a:pt x="1188720" y="1530350"/>
                    <a:pt x="1182370" y="1535430"/>
                    <a:pt x="1176020" y="1539240"/>
                  </a:cubicBezTo>
                  <a:cubicBezTo>
                    <a:pt x="1169670" y="1543050"/>
                    <a:pt x="1164590" y="1546860"/>
                    <a:pt x="1159510" y="1550670"/>
                  </a:cubicBezTo>
                  <a:cubicBezTo>
                    <a:pt x="1149350" y="1555750"/>
                    <a:pt x="1141730" y="1559560"/>
                    <a:pt x="1137920" y="1557020"/>
                  </a:cubicBezTo>
                  <a:cubicBezTo>
                    <a:pt x="1134110" y="1577340"/>
                    <a:pt x="1118870" y="1582420"/>
                    <a:pt x="1103630" y="1588770"/>
                  </a:cubicBezTo>
                  <a:cubicBezTo>
                    <a:pt x="1088390" y="1595120"/>
                    <a:pt x="1073150" y="1602740"/>
                    <a:pt x="1069340" y="1624330"/>
                  </a:cubicBezTo>
                  <a:cubicBezTo>
                    <a:pt x="1046480" y="1610360"/>
                    <a:pt x="1029970" y="1587500"/>
                    <a:pt x="1012190" y="1569720"/>
                  </a:cubicBezTo>
                  <a:cubicBezTo>
                    <a:pt x="994410" y="1551940"/>
                    <a:pt x="976630" y="1539240"/>
                    <a:pt x="949960" y="1548130"/>
                  </a:cubicBezTo>
                  <a:cubicBezTo>
                    <a:pt x="927100" y="1559560"/>
                    <a:pt x="889000" y="1570990"/>
                    <a:pt x="844550" y="1582420"/>
                  </a:cubicBezTo>
                  <a:cubicBezTo>
                    <a:pt x="822960" y="1588770"/>
                    <a:pt x="798830" y="1593850"/>
                    <a:pt x="773430" y="1600200"/>
                  </a:cubicBezTo>
                  <a:lnTo>
                    <a:pt x="754380" y="1604010"/>
                  </a:lnTo>
                  <a:cubicBezTo>
                    <a:pt x="751840" y="1605280"/>
                    <a:pt x="748030" y="1605280"/>
                    <a:pt x="745490" y="1606550"/>
                  </a:cubicBezTo>
                  <a:lnTo>
                    <a:pt x="741680" y="1606550"/>
                  </a:lnTo>
                  <a:cubicBezTo>
                    <a:pt x="765810" y="1619250"/>
                    <a:pt x="640080" y="1555750"/>
                    <a:pt x="560070" y="1516380"/>
                  </a:cubicBezTo>
                  <a:cubicBezTo>
                    <a:pt x="551180" y="1515110"/>
                    <a:pt x="533400" y="1513840"/>
                    <a:pt x="518160" y="1515110"/>
                  </a:cubicBezTo>
                  <a:cubicBezTo>
                    <a:pt x="514350" y="1515110"/>
                    <a:pt x="509270" y="1516380"/>
                    <a:pt x="505460" y="1516380"/>
                  </a:cubicBezTo>
                  <a:lnTo>
                    <a:pt x="509270" y="1515110"/>
                  </a:lnTo>
                  <a:lnTo>
                    <a:pt x="506730" y="1515110"/>
                  </a:lnTo>
                  <a:cubicBezTo>
                    <a:pt x="499110" y="1513840"/>
                    <a:pt x="490220" y="1504950"/>
                    <a:pt x="485140" y="1494790"/>
                  </a:cubicBezTo>
                  <a:lnTo>
                    <a:pt x="481330" y="1487170"/>
                  </a:lnTo>
                  <a:cubicBezTo>
                    <a:pt x="481330" y="1494790"/>
                    <a:pt x="480060" y="1502410"/>
                    <a:pt x="480060" y="1512570"/>
                  </a:cubicBezTo>
                  <a:cubicBezTo>
                    <a:pt x="480060" y="1504950"/>
                    <a:pt x="481330" y="1496060"/>
                    <a:pt x="481330" y="1487170"/>
                  </a:cubicBezTo>
                  <a:cubicBezTo>
                    <a:pt x="480060" y="1483360"/>
                    <a:pt x="478790" y="1479550"/>
                    <a:pt x="477520" y="1477010"/>
                  </a:cubicBezTo>
                  <a:cubicBezTo>
                    <a:pt x="476250" y="1470660"/>
                    <a:pt x="474980" y="1461770"/>
                    <a:pt x="473710" y="1454150"/>
                  </a:cubicBezTo>
                  <a:cubicBezTo>
                    <a:pt x="469900" y="1422400"/>
                    <a:pt x="467360" y="1391920"/>
                    <a:pt x="463550" y="1363980"/>
                  </a:cubicBezTo>
                  <a:cubicBezTo>
                    <a:pt x="461010" y="1337310"/>
                    <a:pt x="458470" y="1315720"/>
                    <a:pt x="454660" y="1304290"/>
                  </a:cubicBezTo>
                  <a:cubicBezTo>
                    <a:pt x="462280" y="1291590"/>
                    <a:pt x="448310" y="1245870"/>
                    <a:pt x="426720" y="1197610"/>
                  </a:cubicBezTo>
                  <a:cubicBezTo>
                    <a:pt x="405130" y="1149350"/>
                    <a:pt x="375920" y="1098550"/>
                    <a:pt x="346710" y="1078230"/>
                  </a:cubicBezTo>
                  <a:cubicBezTo>
                    <a:pt x="367030" y="1049020"/>
                    <a:pt x="387350" y="1021080"/>
                    <a:pt x="373380" y="1010920"/>
                  </a:cubicBezTo>
                  <a:cubicBezTo>
                    <a:pt x="345440" y="989330"/>
                    <a:pt x="303530" y="1016000"/>
                    <a:pt x="264160" y="1055370"/>
                  </a:cubicBezTo>
                  <a:cubicBezTo>
                    <a:pt x="224790" y="1094740"/>
                    <a:pt x="187960" y="1146810"/>
                    <a:pt x="162560" y="1174750"/>
                  </a:cubicBezTo>
                  <a:cubicBezTo>
                    <a:pt x="115570" y="1183640"/>
                    <a:pt x="71120" y="1117600"/>
                    <a:pt x="60960" y="1065530"/>
                  </a:cubicBezTo>
                  <a:cubicBezTo>
                    <a:pt x="60960" y="1065530"/>
                    <a:pt x="54610" y="1052830"/>
                    <a:pt x="45720" y="1032510"/>
                  </a:cubicBezTo>
                  <a:cubicBezTo>
                    <a:pt x="36830" y="1010920"/>
                    <a:pt x="25400" y="981710"/>
                    <a:pt x="17780" y="946150"/>
                  </a:cubicBezTo>
                  <a:cubicBezTo>
                    <a:pt x="1270" y="876300"/>
                    <a:pt x="0" y="783590"/>
                    <a:pt x="46990" y="708660"/>
                  </a:cubicBezTo>
                  <a:cubicBezTo>
                    <a:pt x="93980" y="633730"/>
                    <a:pt x="149860" y="556260"/>
                    <a:pt x="215900" y="481330"/>
                  </a:cubicBezTo>
                  <a:cubicBezTo>
                    <a:pt x="281940" y="406400"/>
                    <a:pt x="359410" y="332740"/>
                    <a:pt x="444500" y="266700"/>
                  </a:cubicBezTo>
                  <a:cubicBezTo>
                    <a:pt x="530860" y="200660"/>
                    <a:pt x="624840" y="143510"/>
                    <a:pt x="721360" y="97790"/>
                  </a:cubicBezTo>
                  <a:cubicBezTo>
                    <a:pt x="819150" y="52070"/>
                    <a:pt x="919480" y="19050"/>
                    <a:pt x="1017270" y="0"/>
                  </a:cubicBezTo>
                  <a:cubicBezTo>
                    <a:pt x="1043940" y="0"/>
                    <a:pt x="1083310" y="1270"/>
                    <a:pt x="1122680" y="5080"/>
                  </a:cubicBezTo>
                  <a:cubicBezTo>
                    <a:pt x="1141730" y="6350"/>
                    <a:pt x="1162050" y="8890"/>
                    <a:pt x="1179830" y="10160"/>
                  </a:cubicBezTo>
                  <a:cubicBezTo>
                    <a:pt x="1197610" y="11430"/>
                    <a:pt x="1214120" y="13970"/>
                    <a:pt x="1226820" y="15240"/>
                  </a:cubicBezTo>
                  <a:cubicBezTo>
                    <a:pt x="1325880" y="8890"/>
                    <a:pt x="1426210" y="8890"/>
                    <a:pt x="1527810" y="15240"/>
                  </a:cubicBezTo>
                  <a:cubicBezTo>
                    <a:pt x="1629410" y="21590"/>
                    <a:pt x="1727200" y="36830"/>
                    <a:pt x="1817370" y="55880"/>
                  </a:cubicBezTo>
                  <a:cubicBezTo>
                    <a:pt x="1998980" y="93980"/>
                    <a:pt x="2155190" y="149860"/>
                    <a:pt x="2289810" y="201930"/>
                  </a:cubicBezTo>
                  <a:cubicBezTo>
                    <a:pt x="2357120" y="228600"/>
                    <a:pt x="2420620" y="254000"/>
                    <a:pt x="2477770" y="278130"/>
                  </a:cubicBezTo>
                  <a:cubicBezTo>
                    <a:pt x="2531110" y="300990"/>
                    <a:pt x="2584450" y="322580"/>
                    <a:pt x="2637790" y="345440"/>
                  </a:cubicBezTo>
                  <a:cubicBezTo>
                    <a:pt x="2733040" y="384810"/>
                    <a:pt x="2814320" y="416560"/>
                    <a:pt x="2881630" y="441960"/>
                  </a:cubicBezTo>
                  <a:cubicBezTo>
                    <a:pt x="2895600" y="441960"/>
                    <a:pt x="2910840" y="441960"/>
                    <a:pt x="2923540" y="440690"/>
                  </a:cubicBezTo>
                  <a:lnTo>
                    <a:pt x="2942590" y="440690"/>
                  </a:lnTo>
                  <a:cubicBezTo>
                    <a:pt x="2947670" y="440690"/>
                    <a:pt x="2954020" y="441960"/>
                    <a:pt x="2957830" y="443230"/>
                  </a:cubicBezTo>
                  <a:cubicBezTo>
                    <a:pt x="2966720" y="445770"/>
                    <a:pt x="2974340" y="450850"/>
                    <a:pt x="2978150" y="458470"/>
                  </a:cubicBezTo>
                  <a:cubicBezTo>
                    <a:pt x="2984500" y="468630"/>
                    <a:pt x="2990850" y="477520"/>
                    <a:pt x="2998470" y="487680"/>
                  </a:cubicBezTo>
                  <a:cubicBezTo>
                    <a:pt x="3006090" y="496570"/>
                    <a:pt x="3013710" y="504190"/>
                    <a:pt x="3021330" y="511810"/>
                  </a:cubicBezTo>
                  <a:cubicBezTo>
                    <a:pt x="3036570" y="525780"/>
                    <a:pt x="3054350" y="537210"/>
                    <a:pt x="3073400" y="542290"/>
                  </a:cubicBezTo>
                  <a:cubicBezTo>
                    <a:pt x="3110230" y="553720"/>
                    <a:pt x="3152140" y="546100"/>
                    <a:pt x="3183890" y="516890"/>
                  </a:cubicBezTo>
                  <a:cubicBezTo>
                    <a:pt x="3201670" y="547370"/>
                    <a:pt x="3227070" y="553720"/>
                    <a:pt x="3252470" y="556260"/>
                  </a:cubicBezTo>
                  <a:cubicBezTo>
                    <a:pt x="3266440" y="551180"/>
                    <a:pt x="3280410" y="543560"/>
                    <a:pt x="3294380" y="533400"/>
                  </a:cubicBezTo>
                  <a:cubicBezTo>
                    <a:pt x="3298190" y="530860"/>
                    <a:pt x="3300730" y="528320"/>
                    <a:pt x="3304540" y="525780"/>
                  </a:cubicBezTo>
                  <a:cubicBezTo>
                    <a:pt x="3308350" y="523240"/>
                    <a:pt x="3309620" y="520700"/>
                    <a:pt x="3312160" y="518160"/>
                  </a:cubicBezTo>
                  <a:cubicBezTo>
                    <a:pt x="3317240" y="513080"/>
                    <a:pt x="3322320" y="508000"/>
                    <a:pt x="3326130" y="502920"/>
                  </a:cubicBezTo>
                  <a:cubicBezTo>
                    <a:pt x="3343910" y="481330"/>
                    <a:pt x="3355340" y="455930"/>
                    <a:pt x="3364230" y="439420"/>
                  </a:cubicBezTo>
                  <a:cubicBezTo>
                    <a:pt x="3365500" y="441960"/>
                    <a:pt x="3366770" y="444500"/>
                    <a:pt x="3366770" y="447040"/>
                  </a:cubicBezTo>
                  <a:cubicBezTo>
                    <a:pt x="3366770" y="449580"/>
                    <a:pt x="3368040" y="452120"/>
                    <a:pt x="3368040" y="453390"/>
                  </a:cubicBezTo>
                  <a:cubicBezTo>
                    <a:pt x="3368040" y="457200"/>
                    <a:pt x="3368040" y="462280"/>
                    <a:pt x="3366770" y="466090"/>
                  </a:cubicBezTo>
                  <a:cubicBezTo>
                    <a:pt x="3364230" y="473710"/>
                    <a:pt x="3360420" y="480060"/>
                    <a:pt x="3355340" y="486410"/>
                  </a:cubicBezTo>
                  <a:cubicBezTo>
                    <a:pt x="3357880" y="497840"/>
                    <a:pt x="3373120" y="500380"/>
                    <a:pt x="3388360" y="500380"/>
                  </a:cubicBezTo>
                  <a:cubicBezTo>
                    <a:pt x="3403600" y="501650"/>
                    <a:pt x="3420110" y="500380"/>
                    <a:pt x="3422650" y="513080"/>
                  </a:cubicBezTo>
                  <a:cubicBezTo>
                    <a:pt x="3418840" y="533400"/>
                    <a:pt x="3403600" y="554990"/>
                    <a:pt x="3383280" y="570230"/>
                  </a:cubicBezTo>
                  <a:cubicBezTo>
                    <a:pt x="3364230" y="585470"/>
                    <a:pt x="3340100" y="601980"/>
                    <a:pt x="3322320" y="614680"/>
                  </a:cubicBezTo>
                  <a:lnTo>
                    <a:pt x="3343910" y="642620"/>
                  </a:lnTo>
                  <a:cubicBezTo>
                    <a:pt x="3357880" y="632460"/>
                    <a:pt x="3370580" y="621030"/>
                    <a:pt x="3382010" y="610870"/>
                  </a:cubicBezTo>
                  <a:cubicBezTo>
                    <a:pt x="3392170" y="600710"/>
                    <a:pt x="3402330" y="591820"/>
                    <a:pt x="3411220" y="581660"/>
                  </a:cubicBezTo>
                  <a:cubicBezTo>
                    <a:pt x="3429000" y="561340"/>
                    <a:pt x="3446780" y="541020"/>
                    <a:pt x="3463290" y="514350"/>
                  </a:cubicBezTo>
                  <a:cubicBezTo>
                    <a:pt x="3487420" y="492760"/>
                    <a:pt x="3510280" y="481330"/>
                    <a:pt x="3530600" y="478790"/>
                  </a:cubicBezTo>
                  <a:cubicBezTo>
                    <a:pt x="3550920" y="474980"/>
                    <a:pt x="3567430" y="480060"/>
                    <a:pt x="3571240" y="495300"/>
                  </a:cubicBezTo>
                  <a:cubicBezTo>
                    <a:pt x="3569970" y="547370"/>
                    <a:pt x="3540760" y="603250"/>
                    <a:pt x="3500120" y="648970"/>
                  </a:cubicBezTo>
                  <a:cubicBezTo>
                    <a:pt x="3459480" y="693420"/>
                    <a:pt x="3407410" y="730250"/>
                    <a:pt x="3361690" y="759460"/>
                  </a:cubicBezTo>
                  <a:cubicBezTo>
                    <a:pt x="3384550" y="744220"/>
                    <a:pt x="3394710" y="758190"/>
                    <a:pt x="3404870" y="773430"/>
                  </a:cubicBezTo>
                  <a:cubicBezTo>
                    <a:pt x="3416300" y="765810"/>
                    <a:pt x="3364230" y="803910"/>
                    <a:pt x="3293110" y="839470"/>
                  </a:cubicBezTo>
                  <a:cubicBezTo>
                    <a:pt x="3221990" y="873760"/>
                    <a:pt x="3145790" y="899160"/>
                    <a:pt x="3060700" y="911860"/>
                  </a:cubicBezTo>
                  <a:lnTo>
                    <a:pt x="3065780" y="947420"/>
                  </a:lnTo>
                  <a:cubicBezTo>
                    <a:pt x="3086100" y="944880"/>
                    <a:pt x="3105150" y="941070"/>
                    <a:pt x="3125470" y="935990"/>
                  </a:cubicBezTo>
                  <a:cubicBezTo>
                    <a:pt x="3129280" y="953770"/>
                    <a:pt x="3136900" y="988060"/>
                    <a:pt x="3140710" y="1004570"/>
                  </a:cubicBezTo>
                  <a:cubicBezTo>
                    <a:pt x="3121660" y="1010920"/>
                    <a:pt x="3098800" y="1017270"/>
                    <a:pt x="3073400" y="1022350"/>
                  </a:cubicBezTo>
                  <a:cubicBezTo>
                    <a:pt x="3048000" y="1028700"/>
                    <a:pt x="3021330" y="1031240"/>
                    <a:pt x="2994660" y="1035050"/>
                  </a:cubicBezTo>
                  <a:cubicBezTo>
                    <a:pt x="2938780" y="1041400"/>
                    <a:pt x="2881630" y="1043940"/>
                    <a:pt x="2830830" y="1046480"/>
                  </a:cubicBezTo>
                  <a:cubicBezTo>
                    <a:pt x="2805430" y="1047750"/>
                    <a:pt x="2781300" y="1049020"/>
                    <a:pt x="2760980" y="1051560"/>
                  </a:cubicBezTo>
                  <a:cubicBezTo>
                    <a:pt x="2750820" y="1052830"/>
                    <a:pt x="2740660" y="1054100"/>
                    <a:pt x="2731770" y="1056640"/>
                  </a:cubicBezTo>
                  <a:cubicBezTo>
                    <a:pt x="2722880" y="1057910"/>
                    <a:pt x="2713990" y="1060450"/>
                    <a:pt x="2707640" y="1064260"/>
                  </a:cubicBezTo>
                  <a:cubicBezTo>
                    <a:pt x="2678430" y="1075690"/>
                    <a:pt x="2664460" y="1096010"/>
                    <a:pt x="2674620" y="1129030"/>
                  </a:cubicBezTo>
                  <a:cubicBezTo>
                    <a:pt x="2697480" y="1132840"/>
                    <a:pt x="2719070" y="1136650"/>
                    <a:pt x="2741930" y="1139190"/>
                  </a:cubicBezTo>
                  <a:cubicBezTo>
                    <a:pt x="2739390" y="1156970"/>
                    <a:pt x="2734310" y="1191260"/>
                    <a:pt x="2734310" y="1191260"/>
                  </a:cubicBezTo>
                  <a:cubicBezTo>
                    <a:pt x="2802890" y="1209040"/>
                    <a:pt x="2885440" y="1224280"/>
                    <a:pt x="2971800" y="1230630"/>
                  </a:cubicBezTo>
                  <a:lnTo>
                    <a:pt x="3004820" y="1231900"/>
                  </a:lnTo>
                  <a:lnTo>
                    <a:pt x="3070860" y="1231900"/>
                  </a:lnTo>
                  <a:cubicBezTo>
                    <a:pt x="3082290" y="1231900"/>
                    <a:pt x="3092450" y="1230630"/>
                    <a:pt x="3103880" y="1230630"/>
                  </a:cubicBezTo>
                  <a:cubicBezTo>
                    <a:pt x="3147060" y="1229360"/>
                    <a:pt x="3191510" y="1224280"/>
                    <a:pt x="3232150" y="1217930"/>
                  </a:cubicBezTo>
                  <a:cubicBezTo>
                    <a:pt x="3232150" y="1217930"/>
                    <a:pt x="3241040" y="1252220"/>
                    <a:pt x="3246120" y="1268730"/>
                  </a:cubicBezTo>
                  <a:cubicBezTo>
                    <a:pt x="3205480" y="1278890"/>
                    <a:pt x="3162300" y="1289050"/>
                    <a:pt x="3120390" y="1294130"/>
                  </a:cubicBezTo>
                  <a:cubicBezTo>
                    <a:pt x="3152140" y="1290320"/>
                    <a:pt x="3178810" y="1287780"/>
                    <a:pt x="3201670" y="1287780"/>
                  </a:cubicBezTo>
                  <a:cubicBezTo>
                    <a:pt x="3213100" y="1287780"/>
                    <a:pt x="3224530" y="1287780"/>
                    <a:pt x="3234690" y="1289050"/>
                  </a:cubicBezTo>
                  <a:cubicBezTo>
                    <a:pt x="3244850" y="1290320"/>
                    <a:pt x="3253740" y="1291590"/>
                    <a:pt x="3263900" y="1292860"/>
                  </a:cubicBezTo>
                  <a:cubicBezTo>
                    <a:pt x="3281680" y="1296670"/>
                    <a:pt x="3296920" y="1299210"/>
                    <a:pt x="3312160" y="1303020"/>
                  </a:cubicBezTo>
                  <a:cubicBezTo>
                    <a:pt x="3326130" y="1306830"/>
                    <a:pt x="3338830" y="1309370"/>
                    <a:pt x="3351530" y="1309370"/>
                  </a:cubicBezTo>
                  <a:cubicBezTo>
                    <a:pt x="3426460" y="1320800"/>
                    <a:pt x="3540760" y="1285240"/>
                    <a:pt x="3655060" y="1212850"/>
                  </a:cubicBezTo>
                  <a:cubicBezTo>
                    <a:pt x="3684270" y="1195070"/>
                    <a:pt x="3712210" y="1174750"/>
                    <a:pt x="3740150" y="1153160"/>
                  </a:cubicBezTo>
                  <a:cubicBezTo>
                    <a:pt x="3754120" y="1143000"/>
                    <a:pt x="3768090" y="1131570"/>
                    <a:pt x="3782060" y="1120140"/>
                  </a:cubicBezTo>
                  <a:cubicBezTo>
                    <a:pt x="3788410" y="1113790"/>
                    <a:pt x="3796030" y="1108710"/>
                    <a:pt x="3802380" y="1102360"/>
                  </a:cubicBezTo>
                  <a:cubicBezTo>
                    <a:pt x="3808730" y="1096010"/>
                    <a:pt x="3816350" y="1090930"/>
                    <a:pt x="3823970" y="1083310"/>
                  </a:cubicBezTo>
                  <a:cubicBezTo>
                    <a:pt x="3884930" y="1028700"/>
                    <a:pt x="3939540" y="967740"/>
                    <a:pt x="3990340" y="902970"/>
                  </a:cubicBezTo>
                  <a:cubicBezTo>
                    <a:pt x="3997960" y="891540"/>
                    <a:pt x="4005580" y="883920"/>
                    <a:pt x="4013200" y="880110"/>
                  </a:cubicBezTo>
                  <a:cubicBezTo>
                    <a:pt x="4020820" y="875030"/>
                    <a:pt x="4027170" y="873760"/>
                    <a:pt x="4033520" y="873760"/>
                  </a:cubicBezTo>
                  <a:cubicBezTo>
                    <a:pt x="4046220" y="873760"/>
                    <a:pt x="4057650" y="880110"/>
                    <a:pt x="4065270" y="885190"/>
                  </a:cubicBezTo>
                  <a:cubicBezTo>
                    <a:pt x="4093210" y="833120"/>
                    <a:pt x="4117340" y="781050"/>
                    <a:pt x="4140200" y="727710"/>
                  </a:cubicBezTo>
                  <a:cubicBezTo>
                    <a:pt x="4145280" y="713740"/>
                    <a:pt x="4151630" y="699770"/>
                    <a:pt x="4156710" y="685800"/>
                  </a:cubicBezTo>
                  <a:cubicBezTo>
                    <a:pt x="4159250" y="679450"/>
                    <a:pt x="4161790" y="671830"/>
                    <a:pt x="4164330" y="665480"/>
                  </a:cubicBezTo>
                  <a:cubicBezTo>
                    <a:pt x="4166870" y="657860"/>
                    <a:pt x="4169410" y="651510"/>
                    <a:pt x="4171950" y="643890"/>
                  </a:cubicBezTo>
                  <a:cubicBezTo>
                    <a:pt x="4177030" y="628650"/>
                    <a:pt x="4182110" y="614680"/>
                    <a:pt x="4187190" y="600710"/>
                  </a:cubicBezTo>
                  <a:cubicBezTo>
                    <a:pt x="4192270" y="585470"/>
                    <a:pt x="4196080" y="570230"/>
                    <a:pt x="4199890" y="553720"/>
                  </a:cubicBezTo>
                  <a:lnTo>
                    <a:pt x="4206240" y="529590"/>
                  </a:lnTo>
                  <a:cubicBezTo>
                    <a:pt x="4208780" y="521970"/>
                    <a:pt x="4210050" y="513080"/>
                    <a:pt x="4211320" y="504190"/>
                  </a:cubicBezTo>
                  <a:cubicBezTo>
                    <a:pt x="4215130" y="487680"/>
                    <a:pt x="4217670" y="471170"/>
                    <a:pt x="4220210" y="453390"/>
                  </a:cubicBezTo>
                  <a:cubicBezTo>
                    <a:pt x="4222750" y="440690"/>
                    <a:pt x="4239260" y="582930"/>
                    <a:pt x="4235450" y="601980"/>
                  </a:cubicBezTo>
                  <a:close/>
                  <a:moveTo>
                    <a:pt x="543560" y="1503680"/>
                  </a:moveTo>
                  <a:lnTo>
                    <a:pt x="497840" y="1480820"/>
                  </a:lnTo>
                  <a:cubicBezTo>
                    <a:pt x="500380" y="1482090"/>
                    <a:pt x="513080" y="1488440"/>
                    <a:pt x="542290" y="1502410"/>
                  </a:cubicBezTo>
                  <a:cubicBezTo>
                    <a:pt x="543560" y="1502410"/>
                    <a:pt x="543560" y="1502410"/>
                    <a:pt x="543560" y="1503680"/>
                  </a:cubicBezTo>
                  <a:close/>
                  <a:moveTo>
                    <a:pt x="495300" y="1515110"/>
                  </a:moveTo>
                  <a:cubicBezTo>
                    <a:pt x="492760" y="1516380"/>
                    <a:pt x="491490" y="1516380"/>
                    <a:pt x="490220" y="1516380"/>
                  </a:cubicBezTo>
                  <a:cubicBezTo>
                    <a:pt x="488950" y="1516380"/>
                    <a:pt x="488950" y="1517650"/>
                    <a:pt x="487680" y="1517650"/>
                  </a:cubicBezTo>
                  <a:cubicBezTo>
                    <a:pt x="492760" y="1515110"/>
                    <a:pt x="499110" y="1513840"/>
                    <a:pt x="505460" y="1512570"/>
                  </a:cubicBezTo>
                  <a:lnTo>
                    <a:pt x="501650" y="1512570"/>
                  </a:lnTo>
                  <a:cubicBezTo>
                    <a:pt x="500380" y="1513840"/>
                    <a:pt x="497840" y="1513840"/>
                    <a:pt x="495300" y="1515110"/>
                  </a:cubicBezTo>
                  <a:close/>
                  <a:moveTo>
                    <a:pt x="480060" y="1522730"/>
                  </a:moveTo>
                  <a:lnTo>
                    <a:pt x="480060" y="1513840"/>
                  </a:lnTo>
                  <a:lnTo>
                    <a:pt x="480060" y="1520190"/>
                  </a:lnTo>
                  <a:lnTo>
                    <a:pt x="480060" y="1517650"/>
                  </a:lnTo>
                  <a:lnTo>
                    <a:pt x="480060" y="1522730"/>
                  </a:lnTo>
                  <a:cubicBezTo>
                    <a:pt x="480060" y="1524000"/>
                    <a:pt x="478790" y="1524000"/>
                    <a:pt x="480060" y="1522730"/>
                  </a:cubicBezTo>
                  <a:cubicBezTo>
                    <a:pt x="478790" y="1524000"/>
                    <a:pt x="480060" y="1524000"/>
                    <a:pt x="480060" y="1522730"/>
                  </a:cubicBezTo>
                  <a:cubicBezTo>
                    <a:pt x="478790" y="1535430"/>
                    <a:pt x="478790" y="1544320"/>
                    <a:pt x="478790" y="1546860"/>
                  </a:cubicBezTo>
                  <a:cubicBezTo>
                    <a:pt x="478790" y="1545590"/>
                    <a:pt x="478790" y="1537970"/>
                    <a:pt x="480060" y="1522730"/>
                  </a:cubicBezTo>
                  <a:cubicBezTo>
                    <a:pt x="480060" y="1522730"/>
                    <a:pt x="481330" y="1521460"/>
                    <a:pt x="482600" y="1521460"/>
                  </a:cubicBezTo>
                  <a:lnTo>
                    <a:pt x="483870" y="1521460"/>
                  </a:lnTo>
                  <a:cubicBezTo>
                    <a:pt x="481330" y="1521460"/>
                    <a:pt x="480060" y="1522730"/>
                    <a:pt x="480060" y="1522730"/>
                  </a:cubicBezTo>
                  <a:close/>
                </a:path>
              </a:pathLst>
            </a:custGeom>
            <a:blipFill>
              <a:blip r:embed="rId4"/>
              <a:stretch>
                <a:fillRect l="0" t="-36723" r="0" b="-36723"/>
              </a:stretch>
            </a:blipFill>
          </p:spPr>
        </p:sp>
      </p:grpSp>
      <p:sp>
        <p:nvSpPr>
          <p:cNvPr name="Freeform 5" id="5"/>
          <p:cNvSpPr/>
          <p:nvPr/>
        </p:nvSpPr>
        <p:spPr>
          <a:xfrm flipH="false" flipV="false" rot="0">
            <a:off x="1793877" y="1028700"/>
            <a:ext cx="4166405" cy="939524"/>
          </a:xfrm>
          <a:custGeom>
            <a:avLst/>
            <a:gdLst/>
            <a:ahLst/>
            <a:cxnLst/>
            <a:rect r="r" b="b" t="t" l="l"/>
            <a:pathLst>
              <a:path h="939524" w="4166405">
                <a:moveTo>
                  <a:pt x="0" y="0"/>
                </a:moveTo>
                <a:lnTo>
                  <a:pt x="4166405" y="0"/>
                </a:lnTo>
                <a:lnTo>
                  <a:pt x="4166405" y="939524"/>
                </a:lnTo>
                <a:lnTo>
                  <a:pt x="0" y="9395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091516" y="39917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7091516" y="235035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7502973" y="784710"/>
            <a:ext cx="713752" cy="713752"/>
          </a:xfrm>
          <a:custGeom>
            <a:avLst/>
            <a:gdLst/>
            <a:ahLst/>
            <a:cxnLst/>
            <a:rect r="r" b="b" t="t" l="l"/>
            <a:pathLst>
              <a:path h="713752" w="713752">
                <a:moveTo>
                  <a:pt x="0" y="0"/>
                </a:moveTo>
                <a:lnTo>
                  <a:pt x="713752" y="0"/>
                </a:lnTo>
                <a:lnTo>
                  <a:pt x="713752" y="713752"/>
                </a:lnTo>
                <a:lnTo>
                  <a:pt x="0" y="7137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7538646" y="2573081"/>
            <a:ext cx="748602" cy="1123605"/>
          </a:xfrm>
          <a:custGeom>
            <a:avLst/>
            <a:gdLst/>
            <a:ahLst/>
            <a:cxnLst/>
            <a:rect r="r" b="b" t="t" l="l"/>
            <a:pathLst>
              <a:path h="1123605" w="748602">
                <a:moveTo>
                  <a:pt x="0" y="0"/>
                </a:moveTo>
                <a:lnTo>
                  <a:pt x="748601" y="0"/>
                </a:lnTo>
                <a:lnTo>
                  <a:pt x="748601" y="1123605"/>
                </a:lnTo>
                <a:lnTo>
                  <a:pt x="0" y="112360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2234521" y="1422638"/>
            <a:ext cx="6536482"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ACTIVITY</a:t>
            </a:r>
          </a:p>
        </p:txBody>
      </p:sp>
      <p:sp>
        <p:nvSpPr>
          <p:cNvPr name="TextBox 11" id="11"/>
          <p:cNvSpPr txBox="true"/>
          <p:nvPr/>
        </p:nvSpPr>
        <p:spPr>
          <a:xfrm rot="0">
            <a:off x="2234521" y="2920213"/>
            <a:ext cx="4232717" cy="2635252"/>
          </a:xfrm>
          <a:prstGeom prst="rect">
            <a:avLst/>
          </a:prstGeom>
        </p:spPr>
        <p:txBody>
          <a:bodyPr anchor="t" rtlCol="false" tIns="0" lIns="0" bIns="0" rIns="0">
            <a:spAutoFit/>
          </a:bodyPr>
          <a:lstStyle/>
          <a:p>
            <a:pPr>
              <a:lnSpc>
                <a:spcPts val="6999"/>
              </a:lnSpc>
            </a:pPr>
            <a:r>
              <a:rPr lang="en-US" sz="4999">
                <a:solidFill>
                  <a:srgbClr val="8A664C"/>
                </a:solidFill>
                <a:latin typeface="Lilita One Bold"/>
              </a:rPr>
              <a:t>RESEARCH SCAVENGER HUNT</a:t>
            </a:r>
          </a:p>
        </p:txBody>
      </p:sp>
      <p:sp>
        <p:nvSpPr>
          <p:cNvPr name="TextBox 12" id="12"/>
          <p:cNvSpPr txBox="true"/>
          <p:nvPr/>
        </p:nvSpPr>
        <p:spPr>
          <a:xfrm rot="0">
            <a:off x="8991654" y="969070"/>
            <a:ext cx="4583529" cy="405765"/>
          </a:xfrm>
          <a:prstGeom prst="rect">
            <a:avLst/>
          </a:prstGeom>
        </p:spPr>
        <p:txBody>
          <a:bodyPr anchor="t" rtlCol="false" tIns="0" lIns="0" bIns="0" rIns="0">
            <a:spAutoFit/>
          </a:bodyPr>
          <a:lstStyle/>
          <a:p>
            <a:pPr>
              <a:lnSpc>
                <a:spcPts val="3360"/>
              </a:lnSpc>
            </a:pPr>
            <a:r>
              <a:rPr lang="en-US" sz="2400">
                <a:solidFill>
                  <a:srgbClr val="000000"/>
                </a:solidFill>
                <a:latin typeface="PT Sans"/>
              </a:rPr>
              <a:t>State, library, online</a:t>
            </a:r>
          </a:p>
        </p:txBody>
      </p:sp>
      <p:sp>
        <p:nvSpPr>
          <p:cNvPr name="TextBox 13" id="13"/>
          <p:cNvSpPr txBox="true"/>
          <p:nvPr/>
        </p:nvSpPr>
        <p:spPr>
          <a:xfrm rot="0">
            <a:off x="8991654" y="468690"/>
            <a:ext cx="536082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FIND A VARIETY OF SOURCES</a:t>
            </a:r>
          </a:p>
        </p:txBody>
      </p:sp>
      <p:sp>
        <p:nvSpPr>
          <p:cNvPr name="TextBox 14" id="14"/>
          <p:cNvSpPr txBox="true"/>
          <p:nvPr/>
        </p:nvSpPr>
        <p:spPr>
          <a:xfrm rot="0">
            <a:off x="8982129" y="2901724"/>
            <a:ext cx="9051620" cy="2501265"/>
          </a:xfrm>
          <a:prstGeom prst="rect">
            <a:avLst/>
          </a:prstGeom>
        </p:spPr>
        <p:txBody>
          <a:bodyPr anchor="t" rtlCol="false" tIns="0" lIns="0" bIns="0" rIns="0">
            <a:spAutoFit/>
          </a:bodyPr>
          <a:lstStyle/>
          <a:p>
            <a:pPr marL="518162" indent="-259081" lvl="1">
              <a:lnSpc>
                <a:spcPts val="3360"/>
              </a:lnSpc>
              <a:buFont typeface="Arial"/>
              <a:buChar char="•"/>
            </a:pPr>
            <a:r>
              <a:rPr lang="en-US" sz="2400">
                <a:solidFill>
                  <a:srgbClr val="000000"/>
                </a:solidFill>
                <a:latin typeface="PT Sans"/>
              </a:rPr>
              <a:t>·What learning theory do you resonate with most/least why?</a:t>
            </a:r>
          </a:p>
          <a:p>
            <a:pPr marL="518162" indent="-259081" lvl="1">
              <a:lnSpc>
                <a:spcPts val="3360"/>
              </a:lnSpc>
              <a:buFont typeface="Arial"/>
              <a:buChar char="•"/>
            </a:pPr>
            <a:r>
              <a:rPr lang="en-US" sz="2400">
                <a:solidFill>
                  <a:srgbClr val="000000"/>
                </a:solidFill>
                <a:latin typeface="PT Sans"/>
              </a:rPr>
              <a:t>What was your experience like conducting your research. </a:t>
            </a:r>
          </a:p>
          <a:p>
            <a:pPr marL="518162" indent="-259081" lvl="1">
              <a:lnSpc>
                <a:spcPts val="3360"/>
              </a:lnSpc>
              <a:buFont typeface="Arial"/>
              <a:buChar char="•"/>
            </a:pPr>
            <a:r>
              <a:rPr lang="en-US" sz="2400">
                <a:solidFill>
                  <a:srgbClr val="000000"/>
                </a:solidFill>
                <a:latin typeface="PT Sans"/>
              </a:rPr>
              <a:t>Was it easy or hard for you to find sources from all these different sites? Why/ why not?</a:t>
            </a:r>
          </a:p>
          <a:p>
            <a:pPr marL="518162" indent="-259081" lvl="1">
              <a:lnSpc>
                <a:spcPts val="3360"/>
              </a:lnSpc>
              <a:buFont typeface="Arial"/>
              <a:buChar char="•"/>
            </a:pPr>
            <a:r>
              <a:rPr lang="en-US" sz="2400">
                <a:solidFill>
                  <a:srgbClr val="000000"/>
                </a:solidFill>
                <a:latin typeface="PT Sans"/>
              </a:rPr>
              <a:t>Is there any questions that you have about the research process?</a:t>
            </a:r>
          </a:p>
          <a:p>
            <a:pPr>
              <a:lnSpc>
                <a:spcPts val="3360"/>
              </a:lnSpc>
            </a:pPr>
          </a:p>
        </p:txBody>
      </p:sp>
      <p:sp>
        <p:nvSpPr>
          <p:cNvPr name="TextBox 15" id="15"/>
          <p:cNvSpPr txBox="true"/>
          <p:nvPr/>
        </p:nvSpPr>
        <p:spPr>
          <a:xfrm rot="0">
            <a:off x="8982129" y="2401344"/>
            <a:ext cx="4279305"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QUESTIONS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7157090" y="-1429653"/>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825335" y="3254296"/>
            <a:ext cx="8433965" cy="1354066"/>
          </a:xfrm>
          <a:prstGeom prst="rect">
            <a:avLst/>
          </a:prstGeom>
        </p:spPr>
        <p:txBody>
          <a:bodyPr anchor="t" rtlCol="false" tIns="0" lIns="0" bIns="0" rIns="0">
            <a:spAutoFit/>
          </a:bodyPr>
          <a:lstStyle/>
          <a:p>
            <a:pPr algn="r">
              <a:lnSpc>
                <a:spcPts val="10462"/>
              </a:lnSpc>
            </a:pPr>
            <a:r>
              <a:rPr lang="en-US" sz="9341">
                <a:solidFill>
                  <a:srgbClr val="FFFFFF"/>
                </a:solidFill>
                <a:latin typeface="Lilita One"/>
              </a:rPr>
              <a:t>UPCOMING</a:t>
            </a:r>
          </a:p>
        </p:txBody>
      </p:sp>
      <p:sp>
        <p:nvSpPr>
          <p:cNvPr name="TextBox 5" id="5"/>
          <p:cNvSpPr txBox="true"/>
          <p:nvPr/>
        </p:nvSpPr>
        <p:spPr>
          <a:xfrm rot="0">
            <a:off x="12230090" y="5067300"/>
            <a:ext cx="3872234" cy="1295738"/>
          </a:xfrm>
          <a:prstGeom prst="rect">
            <a:avLst/>
          </a:prstGeom>
        </p:spPr>
        <p:txBody>
          <a:bodyPr anchor="t" rtlCol="false" tIns="0" lIns="0" bIns="0" rIns="0">
            <a:spAutoFit/>
          </a:bodyPr>
          <a:lstStyle/>
          <a:p>
            <a:pPr algn="r">
              <a:lnSpc>
                <a:spcPts val="5231"/>
              </a:lnSpc>
            </a:pPr>
            <a:r>
              <a:rPr lang="en-US" sz="3736">
                <a:solidFill>
                  <a:srgbClr val="FFFFFF"/>
                </a:solidFill>
                <a:latin typeface="Lilita One"/>
              </a:rPr>
              <a:t>Learning Objectives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DAF_Oi8zLeY</dc:identifier>
  <dcterms:modified xsi:type="dcterms:W3CDTF">2011-08-01T06:04:30Z</dcterms:modified>
  <cp:revision>1</cp:revision>
  <dc:title>ID Cohort Week 2</dc:title>
</cp:coreProperties>
</file>