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9"/>
  </p:notes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Lst>
  <p:sldSz cx="18288000" cy="10287000"/>
  <p:notesSz cx="6858000" cy="9144000"/>
  <p:embeddedFontLst>
    <p:embeddedFont>
      <p:font typeface="PT Sans" charset="1" panose="020B0503020203020204"/>
      <p:regular r:id="rId6"/>
    </p:embeddedFont>
    <p:embeddedFont>
      <p:font typeface="PT Sans Bold" charset="1" panose="020B0703020203020204"/>
      <p:regular r:id="rId7"/>
    </p:embeddedFont>
    <p:embeddedFont>
      <p:font typeface="PT Sans Italics" charset="1" panose="020B0503020203090204"/>
      <p:regular r:id="rId8"/>
    </p:embeddedFont>
    <p:embeddedFont>
      <p:font typeface="PT Sans Bold Italics" charset="1" panose="020B0703020203090204"/>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Lilita One" charset="1" panose="02000000000000000000"/>
      <p:regular r:id="rId14"/>
    </p:embeddedFont>
    <p:embeddedFont>
      <p:font typeface="Arial" charset="1" panose="020B0502020202020204"/>
      <p:regular r:id="rId15"/>
    </p:embeddedFont>
    <p:embeddedFont>
      <p:font typeface="Arial Bold" charset="1" panose="020B0802020202020204"/>
      <p:regular r:id="rId16"/>
    </p:embeddedFont>
    <p:embeddedFont>
      <p:font typeface="Arial Italics" charset="1" panose="020B0502020202090204"/>
      <p:regular r:id="rId17"/>
    </p:embeddedFont>
    <p:embeddedFont>
      <p:font typeface="Arial Bold Italics" charset="1" panose="020B0802020202090204"/>
      <p:regular r:id="rId18"/>
    </p:embeddedFont>
    <p:embeddedFont>
      <p:font typeface="Dosis" charset="1" panose="02010503020202060003"/>
      <p:regular r:id="rId19"/>
    </p:embeddedFont>
    <p:embeddedFont>
      <p:font typeface="Dosis Bold" charset="1" panose="02010803020202060003"/>
      <p:regular r:id="rId20"/>
    </p:embeddedFont>
    <p:embeddedFont>
      <p:font typeface="Dosis Extra-Light" charset="1" panose="02010203020202060003"/>
      <p:regular r:id="rId21"/>
    </p:embeddedFont>
    <p:embeddedFont>
      <p:font typeface="Dosis Light" charset="1" panose="02010803020202060003"/>
      <p:regular r:id="rId22"/>
    </p:embeddedFont>
    <p:embeddedFont>
      <p:font typeface="Dosis Medium" charset="1" panose="02010603020202060003"/>
      <p:regular r:id="rId23"/>
    </p:embeddedFont>
    <p:embeddedFont>
      <p:font typeface="Dosis Semi-Bold" charset="1" panose="02010703020202060003"/>
      <p:regular r:id="rId24"/>
    </p:embeddedFont>
    <p:embeddedFont>
      <p:font typeface="Dosis Ultra-Bold" charset="1" panose="020109030202020600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35" Target="slides/slide10.xml" Type="http://schemas.openxmlformats.org/officeDocument/2006/relationships/slide"/><Relationship Id="rId36" Target="slides/slide11.xml" Type="http://schemas.openxmlformats.org/officeDocument/2006/relationships/slide"/><Relationship Id="rId37" Target="slides/slide12.xml" Type="http://schemas.openxmlformats.org/officeDocument/2006/relationships/slide"/><Relationship Id="rId38" Target="slides/slide13.xml" Type="http://schemas.openxmlformats.org/officeDocument/2006/relationships/slide"/><Relationship Id="rId39" Target="notesMasters/notesMaster1.xml" Type="http://schemas.openxmlformats.org/officeDocument/2006/relationships/notesMaster"/><Relationship Id="rId4" Target="theme/theme1.xml" Type="http://schemas.openxmlformats.org/officeDocument/2006/relationships/theme"/><Relationship Id="rId40" Target="theme/theme2.xml" Type="http://schemas.openxmlformats.org/officeDocument/2006/relationships/theme"/><Relationship Id="rId41" Target="notesSlides/notesSlide1.xml" Type="http://schemas.openxmlformats.org/officeDocument/2006/relationships/notesSlide"/><Relationship Id="rId42" Target="notesSlides/notesSlide2.xml" Type="http://schemas.openxmlformats.org/officeDocument/2006/relationships/note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most historical event in the evolution of eLearning was when the university of Albert introduced IBM’s 1500. It was a network of computers that allowed to share information and management courses among students.</a:t>
            </a:r>
          </a:p>
          <a:p>
            <a:r>
              <a:rPr lang="en-US"/>
              <a:t/>
            </a:r>
          </a:p>
          <a:p>
            <a:r>
              <a:rPr lang="en-US"/>
              <a:t>Contribution: This innovation served more than 20,000 students and connected 17 classes. The program was able to experiment with sending constructive feedback, coursework, grade assessments, and receiving responses.</a:t>
            </a:r>
          </a:p>
          <a:p>
            <a:r>
              <a:rPr lang="en-US"/>
              <a:t/>
            </a:r>
          </a:p>
          <a:p>
            <a:r>
              <a:rPr lang="en-US"/>
              <a:t>A term called eLearning was coined in 1999 for people who were pursuing their degree online and learning through computers to get educated. Elliott Masie was the researcher and educator who mentioned the term eLearning in a workshop on CBT systems for the first time. This name has been widely used and continues influencing millions of people’s lives.</a:t>
            </a:r>
          </a:p>
          <a:p>
            <a:r>
              <a:rPr lang="en-US"/>
              <a:t/>
            </a:r>
          </a:p>
          <a:p>
            <a:r>
              <a:rPr lang="en-US"/>
              <a:t>https://fordhamram.com/2023/02/23/complete-history-of-elearning-from-1924-2023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https://elearningindustry.com/the-future-of-elearning-emerging-technologies-and-trends-to-watch.</a:t>
            </a:r>
          </a:p>
          <a:p>
            <a:r>
              <a:rPr lang="en-US"/>
              <a:t/>
            </a:r>
          </a:p>
          <a:p>
            <a:r>
              <a:rPr lang="en-US"/>
              <a:t/>
            </a:r>
          </a:p>
          <a:p>
            <a:r>
              <a:rPr lang="en-US"/>
              <a:t>With the covid-19 outbreak, online learning came into the spotlight. The inaccessibility of traditional classrooms exposed the students to online learning and some of its demerits. Any crowd-engaging events or activities were banned to avoid spreading covid, and the lockdown forced everyone to enroll in online learning.</a:t>
            </a:r>
          </a:p>
          <a:p>
            <a:r>
              <a:rPr lang="en-US"/>
              <a:t>The Pandemic introduced us to the significant role of technology and eLearning in modern lives. It also opened the doors of technology-driven future education, and eLearning is now the only way forward.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https://elearningindustry.com/top-unrealistic-expectations-at-project-discovery-phase-and-how-to-resolve-them" TargetMode="External" Type="http://schemas.openxmlformats.org/officeDocument/2006/relationships/hyperlink"/><Relationship Id="rId11" Target="https://elearningindustry.com/top-unrealistic-expectations-at-project-discovery-phase-and-how-to-resolve-them" TargetMode="External" Type="http://schemas.openxmlformats.org/officeDocument/2006/relationships/hyperlink"/><Relationship Id="rId12" Target="https://elearningindustry.com/top-unrealistic-expectations-at-project-discovery-phase-and-how-to-resolve-them" TargetMode="External" Type="http://schemas.openxmlformats.org/officeDocument/2006/relationships/hyperlink"/><Relationship Id="rId13" Target="../media/image73.png" Type="http://schemas.openxmlformats.org/officeDocument/2006/relationships/image"/><Relationship Id="rId14" Target="../media/image74.svg" Type="http://schemas.openxmlformats.org/officeDocument/2006/relationships/image"/><Relationship Id="rId15" Target="../media/image75.png" Type="http://schemas.openxmlformats.org/officeDocument/2006/relationships/image"/><Relationship Id="rId16" Target="../media/image76.svg" Type="http://schemas.openxmlformats.org/officeDocument/2006/relationships/image"/><Relationship Id="rId17" Target="../media/image77.png" Type="http://schemas.openxmlformats.org/officeDocument/2006/relationships/image"/><Relationship Id="rId18" Target="../media/image78.svg" Type="http://schemas.openxmlformats.org/officeDocument/2006/relationships/image"/><Relationship Id="rId19" Target="../media/image79.png" Type="http://schemas.openxmlformats.org/officeDocument/2006/relationships/image"/><Relationship Id="rId2" Target="../media/image5.png" Type="http://schemas.openxmlformats.org/officeDocument/2006/relationships/image"/><Relationship Id="rId20" Target="../media/image80.svg" Type="http://schemas.openxmlformats.org/officeDocument/2006/relationships/image"/><Relationship Id="rId21" Target="https://www.youtube.com/watch?v=viHILXVY_eU" TargetMode="External" Type="http://schemas.openxmlformats.org/officeDocument/2006/relationships/hyperlink"/><Relationship Id="rId22" Target="https://www.youtube.com/watch?v=viHILXVY_eU" TargetMode="External" Type="http://schemas.openxmlformats.org/officeDocument/2006/relationships/hyperlink"/><Relationship Id="rId23" Target="https://www.youtube.com/watch?v=sWYPzBcOSdE" TargetMode="External" Type="http://schemas.openxmlformats.org/officeDocument/2006/relationships/hyperlink"/><Relationship Id="rId24" Target="https://elearningindustry.com/top-unrealistic-expectations-at-project-discovery-phase-and-how-to-resolve-them" TargetMode="External" Type="http://schemas.openxmlformats.org/officeDocument/2006/relationships/hyperlink"/><Relationship Id="rId25" Target="https://elearningindustry.com/top-unrealistic-expectations-at-project-discovery-phase-and-how-to-resolve-them" TargetMode="External" Type="http://schemas.openxmlformats.org/officeDocument/2006/relationships/hyperlink"/><Relationship Id="rId26" Target="https://elearningindustry.com/top-unrealistic-expectations-at-project-discovery-phase-and-how-to-resolve-them" TargetMode="External" Type="http://schemas.openxmlformats.org/officeDocument/2006/relationships/hyperlink"/><Relationship Id="rId3" Target="../media/image6.svg" Type="http://schemas.openxmlformats.org/officeDocument/2006/relationships/image"/><Relationship Id="rId4" Target="../media/image27.jpe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 Id="rId9" Target="https://elearningindustry.com/top-unrealistic-expectations-at-project-discovery-phase-and-how-to-resolve-them"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svg" Type="http://schemas.openxmlformats.org/officeDocument/2006/relationships/image"/><Relationship Id="rId2" Target="../media/image81.png" Type="http://schemas.openxmlformats.org/officeDocument/2006/relationships/image"/><Relationship Id="rId3" Target="../media/image82.svg" Type="http://schemas.openxmlformats.org/officeDocument/2006/relationships/image"/><Relationship Id="rId4" Target="../media/image83.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8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6.png" Type="http://schemas.openxmlformats.org/officeDocument/2006/relationships/image"/><Relationship Id="rId3" Target="../media/image87.svg" Type="http://schemas.openxmlformats.org/officeDocument/2006/relationships/image"/><Relationship Id="rId4" Target="../media/image88.jpeg" Type="http://schemas.openxmlformats.org/officeDocument/2006/relationships/image"/><Relationship Id="rId5" Target="../media/image89.png" Type="http://schemas.openxmlformats.org/officeDocument/2006/relationships/image"/><Relationship Id="rId6" Target="../media/image9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2" Target="../media/image11.png" Type="http://schemas.openxmlformats.org/officeDocument/2006/relationships/image"/><Relationship Id="rId3" Target="../media/image12.svg" Type="http://schemas.openxmlformats.org/officeDocument/2006/relationships/image"/><Relationship Id="rId4" Target="../media/image13.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32.png" Type="http://schemas.openxmlformats.org/officeDocument/2006/relationships/image"/><Relationship Id="rId12" Target="../media/image33.svg" Type="http://schemas.openxmlformats.org/officeDocument/2006/relationships/image"/><Relationship Id="rId13" Target="../media/image34.png" Type="http://schemas.openxmlformats.org/officeDocument/2006/relationships/image"/><Relationship Id="rId14" Target="../media/image35.svg" Type="http://schemas.openxmlformats.org/officeDocument/2006/relationships/image"/><Relationship Id="rId15" Target="../media/image36.png" Type="http://schemas.openxmlformats.org/officeDocument/2006/relationships/image"/><Relationship Id="rId16" Target="../media/image37.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27.jpe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11" Target="../media/image44.png" Type="http://schemas.openxmlformats.org/officeDocument/2006/relationships/image"/><Relationship Id="rId12" Target="../media/image45.svg" Type="http://schemas.openxmlformats.org/officeDocument/2006/relationships/image"/><Relationship Id="rId13" Target="../media/image46.png" Type="http://schemas.openxmlformats.org/officeDocument/2006/relationships/image"/><Relationship Id="rId14" Target="../media/image47.svg" Type="http://schemas.openxmlformats.org/officeDocument/2006/relationships/image"/><Relationship Id="rId2" Target="../notesSlides/notesSlide1.xml" Type="http://schemas.openxmlformats.org/officeDocument/2006/relationships/notesSlid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4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8.png" Type="http://schemas.openxmlformats.org/officeDocument/2006/relationships/image"/><Relationship Id="rId4" Target="../media/image49.svg" Type="http://schemas.openxmlformats.org/officeDocument/2006/relationships/image"/><Relationship Id="rId5" Target="../media/image50.jpe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svg" Type="http://schemas.openxmlformats.org/officeDocument/2006/relationships/image"/><Relationship Id="rId2" Target="../media/image53.png" Type="http://schemas.openxmlformats.org/officeDocument/2006/relationships/image"/><Relationship Id="rId3" Target="../media/image54.svg" Type="http://schemas.openxmlformats.org/officeDocument/2006/relationships/image"/><Relationship Id="rId4" Target="../media/image55.jpe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5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svg" Type="http://schemas.openxmlformats.org/officeDocument/2006/relationships/image"/><Relationship Id="rId11" Target="../media/image63.png" Type="http://schemas.openxmlformats.org/officeDocument/2006/relationships/image"/><Relationship Id="rId12" Target="../media/image64.svg" Type="http://schemas.openxmlformats.org/officeDocument/2006/relationships/image"/><Relationship Id="rId13" Target="../media/image65.png" Type="http://schemas.openxmlformats.org/officeDocument/2006/relationships/image"/><Relationship Id="rId14" Target="../media/image66.svg" Type="http://schemas.openxmlformats.org/officeDocument/2006/relationships/image"/><Relationship Id="rId15" Target="../media/image67.png" Type="http://schemas.openxmlformats.org/officeDocument/2006/relationships/image"/><Relationship Id="rId16" Target="../media/image68.sv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0.png" Type="http://schemas.openxmlformats.org/officeDocument/2006/relationships/image"/><Relationship Id="rId7" Target="../media/image61.svg" Type="http://schemas.openxmlformats.org/officeDocument/2006/relationships/image"/><Relationship Id="rId8" Target="../media/image62.jpeg" Type="http://schemas.openxmlformats.org/officeDocument/2006/relationships/image"/><Relationship Id="rId9"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Freeform 3" id="3"/>
          <p:cNvSpPr/>
          <p:nvPr/>
        </p:nvSpPr>
        <p:spPr>
          <a:xfrm flipH="false" flipV="false" rot="0">
            <a:off x="6550980" y="-1608024"/>
            <a:ext cx="17363364" cy="12631847"/>
          </a:xfrm>
          <a:custGeom>
            <a:avLst/>
            <a:gdLst/>
            <a:ahLst/>
            <a:cxnLst/>
            <a:rect r="r" b="b" t="t" l="l"/>
            <a:pathLst>
              <a:path h="12631847" w="17363364">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144000" y="3545285"/>
            <a:ext cx="8052382" cy="2370312"/>
          </a:xfrm>
          <a:prstGeom prst="rect">
            <a:avLst/>
          </a:prstGeom>
        </p:spPr>
        <p:txBody>
          <a:bodyPr anchor="t" rtlCol="false" tIns="0" lIns="0" bIns="0" rIns="0">
            <a:spAutoFit/>
          </a:bodyPr>
          <a:lstStyle/>
          <a:p>
            <a:pPr algn="r">
              <a:lnSpc>
                <a:spcPts val="9294"/>
              </a:lnSpc>
            </a:pPr>
            <a:r>
              <a:rPr lang="en-US" sz="8298">
                <a:solidFill>
                  <a:srgbClr val="FFFFFF"/>
                </a:solidFill>
                <a:latin typeface="Lilita One"/>
              </a:rPr>
              <a:t>ID COHORT </a:t>
            </a:r>
          </a:p>
          <a:p>
            <a:pPr algn="r">
              <a:lnSpc>
                <a:spcPts val="9294"/>
              </a:lnSpc>
            </a:pPr>
            <a:r>
              <a:rPr lang="en-US" sz="8298">
                <a:solidFill>
                  <a:srgbClr val="FFFFFF"/>
                </a:solidFill>
                <a:latin typeface="Lilita One"/>
              </a:rPr>
              <a:t>2024</a:t>
            </a:r>
          </a:p>
        </p:txBody>
      </p:sp>
      <p:sp>
        <p:nvSpPr>
          <p:cNvPr name="TextBox 5" id="5"/>
          <p:cNvSpPr txBox="true"/>
          <p:nvPr/>
        </p:nvSpPr>
        <p:spPr>
          <a:xfrm rot="0">
            <a:off x="12452316" y="6867818"/>
            <a:ext cx="4744066" cy="403856"/>
          </a:xfrm>
          <a:prstGeom prst="rect">
            <a:avLst/>
          </a:prstGeom>
        </p:spPr>
        <p:txBody>
          <a:bodyPr anchor="t" rtlCol="false" tIns="0" lIns="0" bIns="0" rIns="0">
            <a:spAutoFit/>
          </a:bodyPr>
          <a:lstStyle/>
          <a:p>
            <a:pPr algn="r">
              <a:lnSpc>
                <a:spcPts val="2940"/>
              </a:lnSpc>
            </a:pPr>
            <a:r>
              <a:rPr lang="en-US" sz="2100">
                <a:solidFill>
                  <a:srgbClr val="FFFFFF"/>
                </a:solidFill>
                <a:latin typeface="Arial"/>
              </a:rPr>
              <a:t>Sr Instructional Designer</a:t>
            </a:r>
          </a:p>
        </p:txBody>
      </p:sp>
      <p:sp>
        <p:nvSpPr>
          <p:cNvPr name="TextBox 6" id="6"/>
          <p:cNvSpPr txBox="true"/>
          <p:nvPr/>
        </p:nvSpPr>
        <p:spPr>
          <a:xfrm rot="0">
            <a:off x="14162589" y="6374340"/>
            <a:ext cx="3033793" cy="530563"/>
          </a:xfrm>
          <a:prstGeom prst="rect">
            <a:avLst/>
          </a:prstGeom>
        </p:spPr>
        <p:txBody>
          <a:bodyPr anchor="t" rtlCol="false" tIns="0" lIns="0" bIns="0" rIns="0">
            <a:spAutoFit/>
          </a:bodyPr>
          <a:lstStyle/>
          <a:p>
            <a:pPr algn="r">
              <a:lnSpc>
                <a:spcPts val="3831"/>
              </a:lnSpc>
            </a:pPr>
            <a:r>
              <a:rPr lang="en-US" sz="2736">
                <a:solidFill>
                  <a:srgbClr val="FFFFFF"/>
                </a:solidFill>
                <a:latin typeface="Arial"/>
              </a:rPr>
              <a:t>Megan Todd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538373" y="532204"/>
            <a:ext cx="4166405" cy="939524"/>
          </a:xfrm>
          <a:custGeom>
            <a:avLst/>
            <a:gdLst/>
            <a:ahLst/>
            <a:cxnLst/>
            <a:rect r="r" b="b" t="t" l="l"/>
            <a:pathLst>
              <a:path h="939524" w="4166405">
                <a:moveTo>
                  <a:pt x="0" y="0"/>
                </a:moveTo>
                <a:lnTo>
                  <a:pt x="4166405" y="0"/>
                </a:lnTo>
                <a:lnTo>
                  <a:pt x="4166405" y="939525"/>
                </a:lnTo>
                <a:lnTo>
                  <a:pt x="0" y="9395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196838" y="-1760820"/>
            <a:ext cx="11708173" cy="7535737"/>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0" t="0" r="0" b="-3616"/>
              </a:stretch>
            </a:blipFill>
          </p:spPr>
        </p:sp>
      </p:grpSp>
      <p:sp>
        <p:nvSpPr>
          <p:cNvPr name="Freeform 5" id="5"/>
          <p:cNvSpPr/>
          <p:nvPr/>
        </p:nvSpPr>
        <p:spPr>
          <a:xfrm flipH="false" flipV="false" rot="0">
            <a:off x="6251381" y="587238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3487416" y="7930040"/>
            <a:ext cx="292629" cy="1087471"/>
          </a:xfrm>
          <a:custGeom>
            <a:avLst/>
            <a:gdLst/>
            <a:ahLst/>
            <a:cxnLst/>
            <a:rect r="r" b="b" t="t" l="l"/>
            <a:pathLst>
              <a:path h="1087471" w="292629">
                <a:moveTo>
                  <a:pt x="0" y="0"/>
                </a:moveTo>
                <a:lnTo>
                  <a:pt x="292629" y="0"/>
                </a:lnTo>
                <a:lnTo>
                  <a:pt x="292629" y="1087471"/>
                </a:lnTo>
                <a:lnTo>
                  <a:pt x="0" y="10874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8179179" y="6461333"/>
            <a:ext cx="4183116" cy="3339465"/>
          </a:xfrm>
          <a:prstGeom prst="rect">
            <a:avLst/>
          </a:prstGeom>
        </p:spPr>
        <p:txBody>
          <a:bodyPr anchor="t" rtlCol="false" tIns="0" lIns="0" bIns="0" rIns="0">
            <a:spAutoFit/>
          </a:bodyPr>
          <a:lstStyle/>
          <a:p>
            <a:pPr marL="518162" indent="-259081" lvl="1">
              <a:lnSpc>
                <a:spcPts val="3360"/>
              </a:lnSpc>
              <a:buFont typeface="Arial"/>
              <a:buChar char="•"/>
            </a:pPr>
            <a:r>
              <a:rPr lang="en-US" sz="2400" u="sng">
                <a:solidFill>
                  <a:srgbClr val="000000"/>
                </a:solidFill>
                <a:latin typeface="PT Sans"/>
                <a:hlinkClick r:id="rId9" tooltip="https://elearningindustry.com/top-unrealistic-expectations-at-project-discovery-phase-and-how-to-resolve-them"/>
              </a:rPr>
              <a:t>What is Instructional Design</a:t>
            </a:r>
          </a:p>
          <a:p>
            <a:pPr marL="518162" indent="-259081" lvl="1">
              <a:lnSpc>
                <a:spcPts val="3360"/>
              </a:lnSpc>
              <a:buFont typeface="Arial"/>
              <a:buChar char="•"/>
            </a:pPr>
            <a:r>
              <a:rPr lang="en-US" sz="2400" u="sng">
                <a:solidFill>
                  <a:srgbClr val="000000"/>
                </a:solidFill>
                <a:latin typeface="PT Sans"/>
                <a:hlinkClick r:id="rId10" tooltip="https://elearningindustry.com/top-unrealistic-expectations-at-project-discovery-phase-and-how-to-resolve-them"/>
              </a:rPr>
              <a:t>Everything You Need to Know</a:t>
            </a:r>
          </a:p>
          <a:p>
            <a:pPr marL="518162" indent="-259081" lvl="1">
              <a:lnSpc>
                <a:spcPts val="3360"/>
              </a:lnSpc>
              <a:buFont typeface="Arial"/>
              <a:buChar char="•"/>
            </a:pPr>
            <a:r>
              <a:rPr lang="en-US" sz="2400" u="sng">
                <a:solidFill>
                  <a:srgbClr val="000000"/>
                </a:solidFill>
                <a:latin typeface="PT Sans"/>
                <a:hlinkClick r:id="rId11" tooltip="https://elearningindustry.com/top-unrealistic-expectations-at-project-discovery-phase-and-how-to-resolve-them"/>
              </a:rPr>
              <a:t>Elearning future trends </a:t>
            </a:r>
          </a:p>
          <a:p>
            <a:pPr marL="518162" indent="-259081" lvl="1">
              <a:lnSpc>
                <a:spcPts val="3360"/>
              </a:lnSpc>
              <a:buFont typeface="Arial"/>
              <a:buChar char="•"/>
            </a:pPr>
            <a:r>
              <a:rPr lang="en-US" sz="2400" u="sng">
                <a:solidFill>
                  <a:srgbClr val="000000"/>
                </a:solidFill>
                <a:latin typeface="PT Sans"/>
                <a:hlinkClick r:id="rId12" tooltip="https://elearningindustry.com/top-unrealistic-expectations-at-project-discovery-phase-and-how-to-resolve-them"/>
              </a:rPr>
              <a:t>Project Discovery Phase</a:t>
            </a:r>
          </a:p>
          <a:p>
            <a:pPr>
              <a:lnSpc>
                <a:spcPts val="3360"/>
              </a:lnSpc>
            </a:pPr>
          </a:p>
          <a:p>
            <a:pPr>
              <a:lnSpc>
                <a:spcPts val="3360"/>
              </a:lnSpc>
            </a:pPr>
          </a:p>
        </p:txBody>
      </p:sp>
      <p:sp>
        <p:nvSpPr>
          <p:cNvPr name="Freeform 8" id="8"/>
          <p:cNvSpPr/>
          <p:nvPr/>
        </p:nvSpPr>
        <p:spPr>
          <a:xfrm flipH="false" flipV="false" rot="0">
            <a:off x="416329" y="5774917"/>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3487416" y="7753979"/>
            <a:ext cx="292629" cy="1087471"/>
          </a:xfrm>
          <a:custGeom>
            <a:avLst/>
            <a:gdLst/>
            <a:ahLst/>
            <a:cxnLst/>
            <a:rect r="r" b="b" t="t" l="l"/>
            <a:pathLst>
              <a:path h="1087471" w="292629">
                <a:moveTo>
                  <a:pt x="0" y="0"/>
                </a:moveTo>
                <a:lnTo>
                  <a:pt x="292629" y="0"/>
                </a:lnTo>
                <a:lnTo>
                  <a:pt x="292629" y="1087470"/>
                </a:lnTo>
                <a:lnTo>
                  <a:pt x="0" y="10874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9144000" y="200704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2047970" y="5798861"/>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567377" y="6092629"/>
            <a:ext cx="1282802" cy="933626"/>
          </a:xfrm>
          <a:custGeom>
            <a:avLst/>
            <a:gdLst/>
            <a:ahLst/>
            <a:cxnLst/>
            <a:rect r="r" b="b" t="t" l="l"/>
            <a:pathLst>
              <a:path h="933626" w="1282802">
                <a:moveTo>
                  <a:pt x="0" y="0"/>
                </a:moveTo>
                <a:lnTo>
                  <a:pt x="1282802" y="0"/>
                </a:lnTo>
                <a:lnTo>
                  <a:pt x="1282802" y="933626"/>
                </a:lnTo>
                <a:lnTo>
                  <a:pt x="0" y="93362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6408087" y="6003684"/>
            <a:ext cx="1271487" cy="1271487"/>
          </a:xfrm>
          <a:custGeom>
            <a:avLst/>
            <a:gdLst/>
            <a:ahLst/>
            <a:cxnLst/>
            <a:rect r="r" b="b" t="t" l="l"/>
            <a:pathLst>
              <a:path h="1271487" w="1271487">
                <a:moveTo>
                  <a:pt x="0" y="0"/>
                </a:moveTo>
                <a:lnTo>
                  <a:pt x="1271487" y="0"/>
                </a:lnTo>
                <a:lnTo>
                  <a:pt x="1271487" y="1271487"/>
                </a:lnTo>
                <a:lnTo>
                  <a:pt x="0" y="127148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12362295" y="6091869"/>
            <a:ext cx="983034" cy="983034"/>
          </a:xfrm>
          <a:custGeom>
            <a:avLst/>
            <a:gdLst/>
            <a:ahLst/>
            <a:cxnLst/>
            <a:rect r="r" b="b" t="t" l="l"/>
            <a:pathLst>
              <a:path h="983034" w="983034">
                <a:moveTo>
                  <a:pt x="0" y="0"/>
                </a:moveTo>
                <a:lnTo>
                  <a:pt x="983034" y="0"/>
                </a:lnTo>
                <a:lnTo>
                  <a:pt x="983034" y="983034"/>
                </a:lnTo>
                <a:lnTo>
                  <a:pt x="0" y="98303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5" id="15"/>
          <p:cNvSpPr/>
          <p:nvPr/>
        </p:nvSpPr>
        <p:spPr>
          <a:xfrm flipH="false" flipV="false" rot="0">
            <a:off x="9419501" y="2217384"/>
            <a:ext cx="1033896" cy="1033896"/>
          </a:xfrm>
          <a:custGeom>
            <a:avLst/>
            <a:gdLst/>
            <a:ahLst/>
            <a:cxnLst/>
            <a:rect r="r" b="b" t="t" l="l"/>
            <a:pathLst>
              <a:path h="1033896" w="1033896">
                <a:moveTo>
                  <a:pt x="0" y="0"/>
                </a:moveTo>
                <a:lnTo>
                  <a:pt x="1033896" y="0"/>
                </a:lnTo>
                <a:lnTo>
                  <a:pt x="1033896" y="1033896"/>
                </a:lnTo>
                <a:lnTo>
                  <a:pt x="0" y="103389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6" id="16"/>
          <p:cNvSpPr txBox="true"/>
          <p:nvPr/>
        </p:nvSpPr>
        <p:spPr>
          <a:xfrm rot="0">
            <a:off x="10953206" y="926143"/>
            <a:ext cx="6806045"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THIS WEEK</a:t>
            </a:r>
          </a:p>
        </p:txBody>
      </p:sp>
      <p:sp>
        <p:nvSpPr>
          <p:cNvPr name="TextBox 17" id="17"/>
          <p:cNvSpPr txBox="true"/>
          <p:nvPr/>
        </p:nvSpPr>
        <p:spPr>
          <a:xfrm rot="0">
            <a:off x="8151519" y="5960953"/>
            <a:ext cx="317255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READING</a:t>
            </a:r>
          </a:p>
        </p:txBody>
      </p:sp>
      <p:sp>
        <p:nvSpPr>
          <p:cNvPr name="TextBox 18" id="18"/>
          <p:cNvSpPr txBox="true"/>
          <p:nvPr/>
        </p:nvSpPr>
        <p:spPr>
          <a:xfrm rot="0">
            <a:off x="2001227" y="6570681"/>
            <a:ext cx="4250154" cy="3758565"/>
          </a:xfrm>
          <a:prstGeom prst="rect">
            <a:avLst/>
          </a:prstGeom>
        </p:spPr>
        <p:txBody>
          <a:bodyPr anchor="t" rtlCol="false" tIns="0" lIns="0" bIns="0" rIns="0">
            <a:spAutoFit/>
          </a:bodyPr>
          <a:lstStyle/>
          <a:p>
            <a:pPr marL="518162" indent="-259081" lvl="1">
              <a:lnSpc>
                <a:spcPts val="3360"/>
              </a:lnSpc>
              <a:buFont typeface="Arial"/>
              <a:buChar char="•"/>
            </a:pPr>
            <a:r>
              <a:rPr lang="en-US" sz="2400">
                <a:solidFill>
                  <a:srgbClr val="000000"/>
                </a:solidFill>
                <a:latin typeface="PT Sans"/>
              </a:rPr>
              <a:t>Chapter 1 Instructional Design for eLearning pg. 8-15 </a:t>
            </a:r>
          </a:p>
          <a:p>
            <a:pPr marL="518162" indent="-259081" lvl="1">
              <a:lnSpc>
                <a:spcPts val="3360"/>
              </a:lnSpc>
              <a:buFont typeface="Arial"/>
              <a:buChar char="•"/>
            </a:pPr>
            <a:r>
              <a:rPr lang="en-US" sz="2400">
                <a:solidFill>
                  <a:srgbClr val="000000"/>
                </a:solidFill>
                <a:latin typeface="PT Sans"/>
              </a:rPr>
              <a:t>Chapter 3 Instructional Design Models pg 24 - 39 </a:t>
            </a:r>
          </a:p>
          <a:p>
            <a:pPr marL="518162" indent="-259081" lvl="1">
              <a:lnSpc>
                <a:spcPts val="3360"/>
              </a:lnSpc>
              <a:buFont typeface="Arial"/>
              <a:buChar char="•"/>
            </a:pPr>
            <a:r>
              <a:rPr lang="en-US" sz="2400">
                <a:solidFill>
                  <a:srgbClr val="000000"/>
                </a:solidFill>
                <a:latin typeface="PT Sans"/>
              </a:rPr>
              <a:t>Chapter 24 Elearning Project Management pg 299 -309</a:t>
            </a:r>
          </a:p>
          <a:p>
            <a:pPr>
              <a:lnSpc>
                <a:spcPts val="3360"/>
              </a:lnSpc>
            </a:pPr>
          </a:p>
        </p:txBody>
      </p:sp>
      <p:sp>
        <p:nvSpPr>
          <p:cNvPr name="TextBox 19" id="19"/>
          <p:cNvSpPr txBox="true"/>
          <p:nvPr/>
        </p:nvSpPr>
        <p:spPr>
          <a:xfrm rot="0">
            <a:off x="2315552" y="5937009"/>
            <a:ext cx="3148009"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BOOK</a:t>
            </a:r>
          </a:p>
        </p:txBody>
      </p:sp>
      <p:sp>
        <p:nvSpPr>
          <p:cNvPr name="TextBox 20" id="20"/>
          <p:cNvSpPr txBox="true"/>
          <p:nvPr/>
        </p:nvSpPr>
        <p:spPr>
          <a:xfrm rot="0">
            <a:off x="10728898" y="2605015"/>
            <a:ext cx="9410743" cy="2920365"/>
          </a:xfrm>
          <a:prstGeom prst="rect">
            <a:avLst/>
          </a:prstGeom>
        </p:spPr>
        <p:txBody>
          <a:bodyPr anchor="t" rtlCol="false" tIns="0" lIns="0" bIns="0" rIns="0">
            <a:spAutoFit/>
          </a:bodyPr>
          <a:lstStyle/>
          <a:p>
            <a:pPr marL="518162" indent="-259081" lvl="1">
              <a:lnSpc>
                <a:spcPts val="3360"/>
              </a:lnSpc>
              <a:buFont typeface="Arial"/>
              <a:buChar char="•"/>
            </a:pPr>
            <a:r>
              <a:rPr lang="en-US" sz="2400">
                <a:solidFill>
                  <a:srgbClr val="000000"/>
                </a:solidFill>
                <a:latin typeface="PT Sans"/>
              </a:rPr>
              <a:t>https://www.youtube.com/watch?v=5n-ea5gIEMk</a:t>
            </a:r>
          </a:p>
          <a:p>
            <a:pPr marL="518162" indent="-259081" lvl="1">
              <a:lnSpc>
                <a:spcPts val="3360"/>
              </a:lnSpc>
              <a:buFont typeface="Arial"/>
              <a:buChar char="•"/>
            </a:pPr>
            <a:r>
              <a:rPr lang="en-US" sz="2400" u="sng">
                <a:solidFill>
                  <a:srgbClr val="000000"/>
                </a:solidFill>
                <a:latin typeface="PT Sans"/>
                <a:hlinkClick r:id="rId21" tooltip="https://www.youtube.com/watch?v=viHILXVY_eU"/>
              </a:rPr>
              <a:t>https://www.youtube.com/watch?v=_vm8b0BhWOw</a:t>
            </a:r>
          </a:p>
          <a:p>
            <a:pPr marL="518162" indent="-259081" lvl="1">
              <a:lnSpc>
                <a:spcPts val="3360"/>
              </a:lnSpc>
              <a:buFont typeface="Arial"/>
              <a:buChar char="•"/>
            </a:pPr>
            <a:r>
              <a:rPr lang="en-US" sz="2400" u="sng">
                <a:solidFill>
                  <a:srgbClr val="000000"/>
                </a:solidFill>
                <a:latin typeface="PT Sans"/>
                <a:hlinkClick r:id="rId22" tooltip="https://www.youtube.com/watch?v=viHILXVY_eU"/>
              </a:rPr>
              <a:t>https://www.youtube.com/watch?v=viHILXVY_eU</a:t>
            </a:r>
          </a:p>
          <a:p>
            <a:pPr marL="518162" indent="-259081" lvl="1">
              <a:lnSpc>
                <a:spcPts val="3360"/>
              </a:lnSpc>
              <a:buFont typeface="Arial"/>
              <a:buChar char="•"/>
            </a:pPr>
            <a:r>
              <a:rPr lang="en-US" sz="2400" u="sng">
                <a:solidFill>
                  <a:srgbClr val="000000"/>
                </a:solidFill>
                <a:latin typeface="PT Sans"/>
                <a:hlinkClick r:id="rId23" tooltip="https://www.youtube.com/watch?v=sWYPzBcOSdE"/>
              </a:rPr>
              <a:t>https://www.youtube.com/watch?v=sWYPzBcOSdE</a:t>
            </a:r>
          </a:p>
          <a:p>
            <a:pPr marL="518162" indent="-259081" lvl="1">
              <a:lnSpc>
                <a:spcPts val="3360"/>
              </a:lnSpc>
              <a:buFont typeface="Arial"/>
              <a:buChar char="•"/>
            </a:pPr>
            <a:r>
              <a:rPr lang="en-US" sz="2400">
                <a:solidFill>
                  <a:srgbClr val="000000"/>
                </a:solidFill>
                <a:latin typeface="PT Sans"/>
              </a:rPr>
              <a:t>https://www.youtube.com/watch?v=5n-ea5gIEMk</a:t>
            </a:r>
          </a:p>
          <a:p>
            <a:pPr>
              <a:lnSpc>
                <a:spcPts val="3360"/>
              </a:lnSpc>
            </a:pPr>
          </a:p>
          <a:p>
            <a:pPr>
              <a:lnSpc>
                <a:spcPts val="3360"/>
              </a:lnSpc>
            </a:pPr>
          </a:p>
        </p:txBody>
      </p:sp>
      <p:sp>
        <p:nvSpPr>
          <p:cNvPr name="TextBox 21" id="21"/>
          <p:cNvSpPr txBox="true"/>
          <p:nvPr/>
        </p:nvSpPr>
        <p:spPr>
          <a:xfrm rot="0">
            <a:off x="10983663" y="2150709"/>
            <a:ext cx="290307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VIDEOS</a:t>
            </a:r>
          </a:p>
        </p:txBody>
      </p:sp>
      <p:sp>
        <p:nvSpPr>
          <p:cNvPr name="TextBox 22" id="22"/>
          <p:cNvSpPr txBox="true"/>
          <p:nvPr/>
        </p:nvSpPr>
        <p:spPr>
          <a:xfrm rot="0">
            <a:off x="13975768" y="6387806"/>
            <a:ext cx="3474348" cy="3758565"/>
          </a:xfrm>
          <a:prstGeom prst="rect">
            <a:avLst/>
          </a:prstGeom>
        </p:spPr>
        <p:txBody>
          <a:bodyPr anchor="t" rtlCol="false" tIns="0" lIns="0" bIns="0" rIns="0">
            <a:spAutoFit/>
          </a:bodyPr>
          <a:lstStyle/>
          <a:p>
            <a:pPr marL="518162" indent="-259081" lvl="1">
              <a:lnSpc>
                <a:spcPts val="3360"/>
              </a:lnSpc>
              <a:buFont typeface="Arial"/>
              <a:buChar char="•"/>
            </a:pPr>
            <a:r>
              <a:rPr lang="en-US" sz="2400" u="sng">
                <a:solidFill>
                  <a:srgbClr val="000000"/>
                </a:solidFill>
                <a:latin typeface="PT Sans"/>
                <a:hlinkClick r:id="rId24" tooltip="https://elearningindustry.com/top-unrealistic-expectations-at-project-discovery-phase-and-how-to-resolve-them"/>
              </a:rPr>
              <a:t>ADDIE Handout.pptx</a:t>
            </a:r>
          </a:p>
          <a:p>
            <a:pPr marL="518162" indent="-259081" lvl="1">
              <a:lnSpc>
                <a:spcPts val="3360"/>
              </a:lnSpc>
              <a:buFont typeface="Arial"/>
              <a:buChar char="•"/>
            </a:pPr>
            <a:r>
              <a:rPr lang="en-US" sz="2400" u="sng">
                <a:solidFill>
                  <a:srgbClr val="000000"/>
                </a:solidFill>
                <a:latin typeface="PT Sans"/>
                <a:hlinkClick r:id="rId25" tooltip="https://elearningindustry.com/top-unrealistic-expectations-at-project-discovery-phase-and-how-to-resolve-them"/>
              </a:rPr>
              <a:t>Backward design details.png</a:t>
            </a:r>
          </a:p>
          <a:p>
            <a:pPr marL="518162" indent="-259081" lvl="1">
              <a:lnSpc>
                <a:spcPts val="3360"/>
              </a:lnSpc>
              <a:buFont typeface="Arial"/>
              <a:buChar char="•"/>
            </a:pPr>
            <a:r>
              <a:rPr lang="en-US" sz="2400" u="sng">
                <a:solidFill>
                  <a:srgbClr val="000000"/>
                </a:solidFill>
                <a:latin typeface="PT Sans"/>
                <a:hlinkClick r:id="rId26" tooltip="https://elearningindustry.com/top-unrealistic-expectations-at-project-discovery-phase-and-how-to-resolve-them"/>
              </a:rPr>
              <a:t>Backwards Design and Evaluation in Business (3).png</a:t>
            </a:r>
          </a:p>
          <a:p>
            <a:pPr>
              <a:lnSpc>
                <a:spcPts val="3360"/>
              </a:lnSpc>
            </a:pPr>
          </a:p>
          <a:p>
            <a:pPr>
              <a:lnSpc>
                <a:spcPts val="3360"/>
              </a:lnSpc>
            </a:pPr>
          </a:p>
          <a:p>
            <a:pPr>
              <a:lnSpc>
                <a:spcPts val="3360"/>
              </a:lnSpc>
            </a:pPr>
          </a:p>
        </p:txBody>
      </p:sp>
      <p:sp>
        <p:nvSpPr>
          <p:cNvPr name="TextBox 23" id="23"/>
          <p:cNvSpPr txBox="true"/>
          <p:nvPr/>
        </p:nvSpPr>
        <p:spPr>
          <a:xfrm rot="0">
            <a:off x="13948107" y="5887426"/>
            <a:ext cx="317255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RISE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9175" y="6306333"/>
            <a:ext cx="8571954" cy="5903934"/>
          </a:xfrm>
          <a:custGeom>
            <a:avLst/>
            <a:gdLst/>
            <a:ahLst/>
            <a:cxnLst/>
            <a:rect r="r" b="b" t="t" l="l"/>
            <a:pathLst>
              <a:path h="5903934" w="8571954">
                <a:moveTo>
                  <a:pt x="0" y="0"/>
                </a:moveTo>
                <a:lnTo>
                  <a:pt x="8571954" y="0"/>
                </a:lnTo>
                <a:lnTo>
                  <a:pt x="8571954" y="5903934"/>
                </a:lnTo>
                <a:lnTo>
                  <a:pt x="0" y="59039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314677" y="5401419"/>
            <a:ext cx="16273301" cy="6227752"/>
            <a:chOff x="0" y="0"/>
            <a:chExt cx="4227830" cy="1617980"/>
          </a:xfrm>
        </p:grpSpPr>
        <p:sp>
          <p:nvSpPr>
            <p:cNvPr name="Freeform 4" id="4"/>
            <p:cNvSpPr/>
            <p:nvPr/>
          </p:nvSpPr>
          <p:spPr>
            <a:xfrm flipH="false" flipV="false" rot="0">
              <a:off x="-7620" y="0"/>
              <a:ext cx="4239260" cy="1624330"/>
            </a:xfrm>
            <a:custGeom>
              <a:avLst/>
              <a:gdLst/>
              <a:ahLst/>
              <a:cxnLst/>
              <a:rect r="r" b="b" t="t" l="l"/>
              <a:pathLst>
                <a:path h="1624330" w="4239260">
                  <a:moveTo>
                    <a:pt x="480060" y="1508760"/>
                  </a:moveTo>
                  <a:lnTo>
                    <a:pt x="480060" y="1515110"/>
                  </a:lnTo>
                  <a:lnTo>
                    <a:pt x="480060" y="1508760"/>
                  </a:lnTo>
                  <a:close/>
                  <a:moveTo>
                    <a:pt x="480060" y="1516380"/>
                  </a:moveTo>
                  <a:lnTo>
                    <a:pt x="480060" y="1515110"/>
                  </a:lnTo>
                  <a:lnTo>
                    <a:pt x="480060" y="1516380"/>
                  </a:lnTo>
                  <a:close/>
                  <a:moveTo>
                    <a:pt x="487680" y="1517650"/>
                  </a:moveTo>
                  <a:cubicBezTo>
                    <a:pt x="485140" y="1518920"/>
                    <a:pt x="483870" y="1520190"/>
                    <a:pt x="482600" y="1520190"/>
                  </a:cubicBezTo>
                  <a:cubicBezTo>
                    <a:pt x="483870" y="1520190"/>
                    <a:pt x="485140" y="1518920"/>
                    <a:pt x="487680" y="1517650"/>
                  </a:cubicBezTo>
                  <a:close/>
                  <a:moveTo>
                    <a:pt x="478790" y="1521460"/>
                  </a:moveTo>
                  <a:lnTo>
                    <a:pt x="478790" y="1522730"/>
                  </a:lnTo>
                  <a:cubicBezTo>
                    <a:pt x="478790" y="1524000"/>
                    <a:pt x="478790" y="1524000"/>
                    <a:pt x="477520" y="1525270"/>
                  </a:cubicBezTo>
                  <a:lnTo>
                    <a:pt x="478790" y="1524000"/>
                  </a:lnTo>
                  <a:cubicBezTo>
                    <a:pt x="477520" y="1525270"/>
                    <a:pt x="478790" y="1525270"/>
                    <a:pt x="478790" y="1521460"/>
                  </a:cubicBezTo>
                  <a:close/>
                  <a:moveTo>
                    <a:pt x="4235450" y="601980"/>
                  </a:moveTo>
                  <a:cubicBezTo>
                    <a:pt x="4234180" y="612140"/>
                    <a:pt x="4231640" y="621030"/>
                    <a:pt x="4229100" y="629920"/>
                  </a:cubicBezTo>
                  <a:lnTo>
                    <a:pt x="4221480" y="656590"/>
                  </a:lnTo>
                  <a:lnTo>
                    <a:pt x="4213860" y="683260"/>
                  </a:lnTo>
                  <a:cubicBezTo>
                    <a:pt x="4211320" y="692150"/>
                    <a:pt x="4208780" y="699770"/>
                    <a:pt x="4206240" y="708660"/>
                  </a:cubicBezTo>
                  <a:cubicBezTo>
                    <a:pt x="4201160" y="725170"/>
                    <a:pt x="4194810" y="741680"/>
                    <a:pt x="4188460" y="758190"/>
                  </a:cubicBezTo>
                  <a:cubicBezTo>
                    <a:pt x="4182110" y="773430"/>
                    <a:pt x="4175760" y="788670"/>
                    <a:pt x="4168140" y="803910"/>
                  </a:cubicBezTo>
                  <a:cubicBezTo>
                    <a:pt x="4161790" y="819150"/>
                    <a:pt x="4154170" y="833120"/>
                    <a:pt x="4146550" y="848360"/>
                  </a:cubicBezTo>
                  <a:cubicBezTo>
                    <a:pt x="4138930" y="862330"/>
                    <a:pt x="4131310" y="877570"/>
                    <a:pt x="4123690" y="890270"/>
                  </a:cubicBezTo>
                  <a:cubicBezTo>
                    <a:pt x="4108450" y="916940"/>
                    <a:pt x="4091940" y="943610"/>
                    <a:pt x="4074160" y="967740"/>
                  </a:cubicBezTo>
                  <a:cubicBezTo>
                    <a:pt x="4039870" y="1017270"/>
                    <a:pt x="4003040" y="1062990"/>
                    <a:pt x="3962400" y="1104900"/>
                  </a:cubicBezTo>
                  <a:cubicBezTo>
                    <a:pt x="3952240" y="1115060"/>
                    <a:pt x="3942080" y="1125220"/>
                    <a:pt x="3931920" y="1136650"/>
                  </a:cubicBezTo>
                  <a:lnTo>
                    <a:pt x="3900170" y="1167130"/>
                  </a:lnTo>
                  <a:cubicBezTo>
                    <a:pt x="3895090" y="1172210"/>
                    <a:pt x="3888740" y="1177290"/>
                    <a:pt x="3884930" y="1181100"/>
                  </a:cubicBezTo>
                  <a:lnTo>
                    <a:pt x="3869690" y="1193800"/>
                  </a:lnTo>
                  <a:cubicBezTo>
                    <a:pt x="3859530" y="1202690"/>
                    <a:pt x="3850640" y="1210310"/>
                    <a:pt x="3840480" y="1217930"/>
                  </a:cubicBezTo>
                  <a:cubicBezTo>
                    <a:pt x="3760470" y="1281430"/>
                    <a:pt x="3674110" y="1336040"/>
                    <a:pt x="3583940" y="1381760"/>
                  </a:cubicBezTo>
                  <a:cubicBezTo>
                    <a:pt x="3538220" y="1404620"/>
                    <a:pt x="3492500" y="1424940"/>
                    <a:pt x="3445510" y="1442720"/>
                  </a:cubicBezTo>
                  <a:cubicBezTo>
                    <a:pt x="3398520" y="1460500"/>
                    <a:pt x="3350260" y="1475740"/>
                    <a:pt x="3300730" y="1489710"/>
                  </a:cubicBezTo>
                  <a:cubicBezTo>
                    <a:pt x="3276600" y="1496060"/>
                    <a:pt x="3251200" y="1502410"/>
                    <a:pt x="3227070" y="1507490"/>
                  </a:cubicBezTo>
                  <a:lnTo>
                    <a:pt x="3188970" y="1515110"/>
                  </a:lnTo>
                  <a:lnTo>
                    <a:pt x="3152140" y="1521460"/>
                  </a:lnTo>
                  <a:cubicBezTo>
                    <a:pt x="3128010" y="1525270"/>
                    <a:pt x="3102610" y="1529080"/>
                    <a:pt x="3078480" y="1531620"/>
                  </a:cubicBezTo>
                  <a:cubicBezTo>
                    <a:pt x="3054350" y="1534160"/>
                    <a:pt x="3028950" y="1537970"/>
                    <a:pt x="3006090" y="1539240"/>
                  </a:cubicBezTo>
                  <a:cubicBezTo>
                    <a:pt x="2909570" y="1546860"/>
                    <a:pt x="2816860" y="1546860"/>
                    <a:pt x="2729230" y="1543050"/>
                  </a:cubicBezTo>
                  <a:cubicBezTo>
                    <a:pt x="2641600" y="1539240"/>
                    <a:pt x="2557780" y="1531620"/>
                    <a:pt x="2479040" y="1525270"/>
                  </a:cubicBezTo>
                  <a:cubicBezTo>
                    <a:pt x="2459990" y="1521460"/>
                    <a:pt x="2447290" y="1521460"/>
                    <a:pt x="2438400" y="1524000"/>
                  </a:cubicBezTo>
                  <a:cubicBezTo>
                    <a:pt x="2429510" y="1526540"/>
                    <a:pt x="2423160" y="1531620"/>
                    <a:pt x="2416810" y="1536700"/>
                  </a:cubicBezTo>
                  <a:cubicBezTo>
                    <a:pt x="2404110" y="1546860"/>
                    <a:pt x="2391410" y="1558290"/>
                    <a:pt x="2354580" y="1548130"/>
                  </a:cubicBezTo>
                  <a:lnTo>
                    <a:pt x="2326640" y="1540510"/>
                  </a:lnTo>
                  <a:lnTo>
                    <a:pt x="2299970" y="1532890"/>
                  </a:lnTo>
                  <a:cubicBezTo>
                    <a:pt x="2282190" y="1527810"/>
                    <a:pt x="2264410" y="1522730"/>
                    <a:pt x="2247900" y="1517650"/>
                  </a:cubicBezTo>
                  <a:cubicBezTo>
                    <a:pt x="2272030" y="1562100"/>
                    <a:pt x="2227580" y="1584960"/>
                    <a:pt x="2193290" y="1574800"/>
                  </a:cubicBezTo>
                  <a:cubicBezTo>
                    <a:pt x="2174240" y="1570990"/>
                    <a:pt x="2155190" y="1567180"/>
                    <a:pt x="2134870" y="1563370"/>
                  </a:cubicBezTo>
                  <a:cubicBezTo>
                    <a:pt x="2115820" y="1559560"/>
                    <a:pt x="2098040" y="1555750"/>
                    <a:pt x="2078990" y="1551940"/>
                  </a:cubicBezTo>
                  <a:lnTo>
                    <a:pt x="1976120" y="1529080"/>
                  </a:lnTo>
                  <a:cubicBezTo>
                    <a:pt x="1911350" y="1515110"/>
                    <a:pt x="1852930" y="1501140"/>
                    <a:pt x="1803400" y="1489710"/>
                  </a:cubicBezTo>
                  <a:cubicBezTo>
                    <a:pt x="1753870" y="1477010"/>
                    <a:pt x="1714500" y="1466850"/>
                    <a:pt x="1682750" y="1454150"/>
                  </a:cubicBezTo>
                  <a:cubicBezTo>
                    <a:pt x="1651000" y="1441450"/>
                    <a:pt x="1629410" y="1428750"/>
                    <a:pt x="1610360" y="1409700"/>
                  </a:cubicBezTo>
                  <a:cubicBezTo>
                    <a:pt x="1602740" y="1404620"/>
                    <a:pt x="1597660" y="1400810"/>
                    <a:pt x="1590040" y="1395730"/>
                  </a:cubicBezTo>
                  <a:cubicBezTo>
                    <a:pt x="1583690" y="1391920"/>
                    <a:pt x="1577340" y="1388110"/>
                    <a:pt x="1570990" y="1385570"/>
                  </a:cubicBezTo>
                  <a:cubicBezTo>
                    <a:pt x="1557020" y="1380490"/>
                    <a:pt x="1539240" y="1377950"/>
                    <a:pt x="1518920" y="1383030"/>
                  </a:cubicBezTo>
                  <a:cubicBezTo>
                    <a:pt x="1522730" y="1400810"/>
                    <a:pt x="1518920" y="1402080"/>
                    <a:pt x="1512570" y="1405890"/>
                  </a:cubicBezTo>
                  <a:cubicBezTo>
                    <a:pt x="1507490" y="1409700"/>
                    <a:pt x="1501140" y="1416050"/>
                    <a:pt x="1493520" y="1409700"/>
                  </a:cubicBezTo>
                  <a:cubicBezTo>
                    <a:pt x="1488440" y="1393190"/>
                    <a:pt x="1488440" y="1393190"/>
                    <a:pt x="1482090" y="1376680"/>
                  </a:cubicBezTo>
                  <a:cubicBezTo>
                    <a:pt x="1479550" y="1367790"/>
                    <a:pt x="1474470" y="1365250"/>
                    <a:pt x="1469390" y="1365250"/>
                  </a:cubicBezTo>
                  <a:cubicBezTo>
                    <a:pt x="1464310" y="1363980"/>
                    <a:pt x="1457960" y="1366520"/>
                    <a:pt x="1452880" y="1369060"/>
                  </a:cubicBezTo>
                  <a:lnTo>
                    <a:pt x="1440180" y="1336040"/>
                  </a:lnTo>
                  <a:cubicBezTo>
                    <a:pt x="1435100" y="1342390"/>
                    <a:pt x="1430020" y="1346200"/>
                    <a:pt x="1423670" y="1348740"/>
                  </a:cubicBezTo>
                  <a:cubicBezTo>
                    <a:pt x="1417320" y="1351280"/>
                    <a:pt x="1409700" y="1352550"/>
                    <a:pt x="1403350" y="1355090"/>
                  </a:cubicBezTo>
                  <a:cubicBezTo>
                    <a:pt x="1397000" y="1357630"/>
                    <a:pt x="1389380" y="1360170"/>
                    <a:pt x="1384300" y="1365250"/>
                  </a:cubicBezTo>
                  <a:cubicBezTo>
                    <a:pt x="1379220" y="1370330"/>
                    <a:pt x="1363980" y="1374140"/>
                    <a:pt x="1355090" y="1357630"/>
                  </a:cubicBezTo>
                  <a:cubicBezTo>
                    <a:pt x="1353820" y="1363980"/>
                    <a:pt x="1351280" y="1366520"/>
                    <a:pt x="1346200" y="1369060"/>
                  </a:cubicBezTo>
                  <a:cubicBezTo>
                    <a:pt x="1342390" y="1371600"/>
                    <a:pt x="1336040" y="1372870"/>
                    <a:pt x="1330960" y="1375410"/>
                  </a:cubicBezTo>
                  <a:cubicBezTo>
                    <a:pt x="1320800" y="1379220"/>
                    <a:pt x="1310640" y="1386840"/>
                    <a:pt x="1314450" y="1404620"/>
                  </a:cubicBezTo>
                  <a:cubicBezTo>
                    <a:pt x="1304290" y="1390650"/>
                    <a:pt x="1304290" y="1390650"/>
                    <a:pt x="1294130" y="1375410"/>
                  </a:cubicBezTo>
                  <a:cubicBezTo>
                    <a:pt x="1304290" y="1389380"/>
                    <a:pt x="1314450" y="1404620"/>
                    <a:pt x="1303020" y="1413510"/>
                  </a:cubicBezTo>
                  <a:cubicBezTo>
                    <a:pt x="1294130" y="1419860"/>
                    <a:pt x="1287780" y="1427480"/>
                    <a:pt x="1281430" y="1433830"/>
                  </a:cubicBezTo>
                  <a:cubicBezTo>
                    <a:pt x="1276350" y="1440180"/>
                    <a:pt x="1272540" y="1446530"/>
                    <a:pt x="1271270" y="1451610"/>
                  </a:cubicBezTo>
                  <a:cubicBezTo>
                    <a:pt x="1268730" y="1456690"/>
                    <a:pt x="1267460" y="1460500"/>
                    <a:pt x="1267460" y="1463040"/>
                  </a:cubicBezTo>
                  <a:lnTo>
                    <a:pt x="1267460" y="1466850"/>
                  </a:lnTo>
                  <a:cubicBezTo>
                    <a:pt x="1249680" y="1482090"/>
                    <a:pt x="1220470" y="1504950"/>
                    <a:pt x="1195070" y="1525270"/>
                  </a:cubicBezTo>
                  <a:cubicBezTo>
                    <a:pt x="1188720" y="1530350"/>
                    <a:pt x="1182370" y="1535430"/>
                    <a:pt x="1176020" y="1539240"/>
                  </a:cubicBezTo>
                  <a:cubicBezTo>
                    <a:pt x="1169670" y="1543050"/>
                    <a:pt x="1164590" y="1546860"/>
                    <a:pt x="1159510" y="1550670"/>
                  </a:cubicBezTo>
                  <a:cubicBezTo>
                    <a:pt x="1149350" y="1555750"/>
                    <a:pt x="1141730" y="1559560"/>
                    <a:pt x="1137920" y="1557020"/>
                  </a:cubicBezTo>
                  <a:cubicBezTo>
                    <a:pt x="1134110" y="1577340"/>
                    <a:pt x="1118870" y="1582420"/>
                    <a:pt x="1103630" y="1588770"/>
                  </a:cubicBezTo>
                  <a:cubicBezTo>
                    <a:pt x="1088390" y="1595120"/>
                    <a:pt x="1073150" y="1602740"/>
                    <a:pt x="1069340" y="1624330"/>
                  </a:cubicBezTo>
                  <a:cubicBezTo>
                    <a:pt x="1046480" y="1610360"/>
                    <a:pt x="1029970" y="1587500"/>
                    <a:pt x="1012190" y="1569720"/>
                  </a:cubicBezTo>
                  <a:cubicBezTo>
                    <a:pt x="994410" y="1551940"/>
                    <a:pt x="976630" y="1539240"/>
                    <a:pt x="949960" y="1548130"/>
                  </a:cubicBezTo>
                  <a:cubicBezTo>
                    <a:pt x="927100" y="1559560"/>
                    <a:pt x="889000" y="1570990"/>
                    <a:pt x="844550" y="1582420"/>
                  </a:cubicBezTo>
                  <a:cubicBezTo>
                    <a:pt x="822960" y="1588770"/>
                    <a:pt x="798830" y="1593850"/>
                    <a:pt x="773430" y="1600200"/>
                  </a:cubicBezTo>
                  <a:lnTo>
                    <a:pt x="754380" y="1604010"/>
                  </a:lnTo>
                  <a:cubicBezTo>
                    <a:pt x="751840" y="1605280"/>
                    <a:pt x="748030" y="1605280"/>
                    <a:pt x="745490" y="1606550"/>
                  </a:cubicBezTo>
                  <a:lnTo>
                    <a:pt x="741680" y="1606550"/>
                  </a:lnTo>
                  <a:cubicBezTo>
                    <a:pt x="765810" y="1619250"/>
                    <a:pt x="640080" y="1555750"/>
                    <a:pt x="560070" y="1516380"/>
                  </a:cubicBezTo>
                  <a:cubicBezTo>
                    <a:pt x="551180" y="1515110"/>
                    <a:pt x="533400" y="1513840"/>
                    <a:pt x="518160" y="1515110"/>
                  </a:cubicBezTo>
                  <a:cubicBezTo>
                    <a:pt x="514350" y="1515110"/>
                    <a:pt x="509270" y="1516380"/>
                    <a:pt x="505460" y="1516380"/>
                  </a:cubicBezTo>
                  <a:lnTo>
                    <a:pt x="509270" y="1515110"/>
                  </a:lnTo>
                  <a:lnTo>
                    <a:pt x="506730" y="1515110"/>
                  </a:lnTo>
                  <a:cubicBezTo>
                    <a:pt x="499110" y="1513840"/>
                    <a:pt x="490220" y="1504950"/>
                    <a:pt x="485140" y="1494790"/>
                  </a:cubicBezTo>
                  <a:lnTo>
                    <a:pt x="481330" y="1487170"/>
                  </a:lnTo>
                  <a:cubicBezTo>
                    <a:pt x="481330" y="1494790"/>
                    <a:pt x="480060" y="1502410"/>
                    <a:pt x="480060" y="1512570"/>
                  </a:cubicBezTo>
                  <a:cubicBezTo>
                    <a:pt x="480060" y="1504950"/>
                    <a:pt x="481330" y="1496060"/>
                    <a:pt x="481330" y="1487170"/>
                  </a:cubicBezTo>
                  <a:cubicBezTo>
                    <a:pt x="480060" y="1483360"/>
                    <a:pt x="478790" y="1479550"/>
                    <a:pt x="477520" y="1477010"/>
                  </a:cubicBezTo>
                  <a:cubicBezTo>
                    <a:pt x="476250" y="1470660"/>
                    <a:pt x="474980" y="1461770"/>
                    <a:pt x="473710" y="1454150"/>
                  </a:cubicBezTo>
                  <a:cubicBezTo>
                    <a:pt x="469900" y="1422400"/>
                    <a:pt x="467360" y="1391920"/>
                    <a:pt x="463550" y="1363980"/>
                  </a:cubicBezTo>
                  <a:cubicBezTo>
                    <a:pt x="461010" y="1337310"/>
                    <a:pt x="458470" y="1315720"/>
                    <a:pt x="454660" y="1304290"/>
                  </a:cubicBezTo>
                  <a:cubicBezTo>
                    <a:pt x="462280" y="1291590"/>
                    <a:pt x="448310" y="1245870"/>
                    <a:pt x="426720" y="1197610"/>
                  </a:cubicBezTo>
                  <a:cubicBezTo>
                    <a:pt x="405130" y="1149350"/>
                    <a:pt x="375920" y="1098550"/>
                    <a:pt x="346710" y="1078230"/>
                  </a:cubicBezTo>
                  <a:cubicBezTo>
                    <a:pt x="367030" y="1049020"/>
                    <a:pt x="387350" y="1021080"/>
                    <a:pt x="373380" y="1010920"/>
                  </a:cubicBezTo>
                  <a:cubicBezTo>
                    <a:pt x="345440" y="989330"/>
                    <a:pt x="303530" y="1016000"/>
                    <a:pt x="264160" y="1055370"/>
                  </a:cubicBezTo>
                  <a:cubicBezTo>
                    <a:pt x="224790" y="1094740"/>
                    <a:pt x="187960" y="1146810"/>
                    <a:pt x="162560" y="1174750"/>
                  </a:cubicBezTo>
                  <a:cubicBezTo>
                    <a:pt x="115570" y="1183640"/>
                    <a:pt x="71120" y="1117600"/>
                    <a:pt x="60960" y="1065530"/>
                  </a:cubicBezTo>
                  <a:cubicBezTo>
                    <a:pt x="60960" y="1065530"/>
                    <a:pt x="54610" y="1052830"/>
                    <a:pt x="45720" y="1032510"/>
                  </a:cubicBezTo>
                  <a:cubicBezTo>
                    <a:pt x="36830" y="1010920"/>
                    <a:pt x="25400" y="981710"/>
                    <a:pt x="17780" y="946150"/>
                  </a:cubicBezTo>
                  <a:cubicBezTo>
                    <a:pt x="1270" y="876300"/>
                    <a:pt x="0" y="783590"/>
                    <a:pt x="46990" y="708660"/>
                  </a:cubicBezTo>
                  <a:cubicBezTo>
                    <a:pt x="93980" y="633730"/>
                    <a:pt x="149860" y="556260"/>
                    <a:pt x="215900" y="481330"/>
                  </a:cubicBezTo>
                  <a:cubicBezTo>
                    <a:pt x="281940" y="406400"/>
                    <a:pt x="359410" y="332740"/>
                    <a:pt x="444500" y="266700"/>
                  </a:cubicBezTo>
                  <a:cubicBezTo>
                    <a:pt x="530860" y="200660"/>
                    <a:pt x="624840" y="143510"/>
                    <a:pt x="721360" y="97790"/>
                  </a:cubicBezTo>
                  <a:cubicBezTo>
                    <a:pt x="819150" y="52070"/>
                    <a:pt x="919480" y="19050"/>
                    <a:pt x="1017270" y="0"/>
                  </a:cubicBezTo>
                  <a:cubicBezTo>
                    <a:pt x="1043940" y="0"/>
                    <a:pt x="1083310" y="1270"/>
                    <a:pt x="1122680" y="5080"/>
                  </a:cubicBezTo>
                  <a:cubicBezTo>
                    <a:pt x="1141730" y="6350"/>
                    <a:pt x="1162050" y="8890"/>
                    <a:pt x="1179830" y="10160"/>
                  </a:cubicBezTo>
                  <a:cubicBezTo>
                    <a:pt x="1197610" y="11430"/>
                    <a:pt x="1214120" y="13970"/>
                    <a:pt x="1226820" y="15240"/>
                  </a:cubicBezTo>
                  <a:cubicBezTo>
                    <a:pt x="1325880" y="8890"/>
                    <a:pt x="1426210" y="8890"/>
                    <a:pt x="1527810" y="15240"/>
                  </a:cubicBezTo>
                  <a:cubicBezTo>
                    <a:pt x="1629410" y="21590"/>
                    <a:pt x="1727200" y="36830"/>
                    <a:pt x="1817370" y="55880"/>
                  </a:cubicBezTo>
                  <a:cubicBezTo>
                    <a:pt x="1998980" y="93980"/>
                    <a:pt x="2155190" y="149860"/>
                    <a:pt x="2289810" y="201930"/>
                  </a:cubicBezTo>
                  <a:cubicBezTo>
                    <a:pt x="2357120" y="228600"/>
                    <a:pt x="2420620" y="254000"/>
                    <a:pt x="2477770" y="278130"/>
                  </a:cubicBezTo>
                  <a:cubicBezTo>
                    <a:pt x="2531110" y="300990"/>
                    <a:pt x="2584450" y="322580"/>
                    <a:pt x="2637790" y="345440"/>
                  </a:cubicBezTo>
                  <a:cubicBezTo>
                    <a:pt x="2733040" y="384810"/>
                    <a:pt x="2814320" y="416560"/>
                    <a:pt x="2881630" y="441960"/>
                  </a:cubicBezTo>
                  <a:cubicBezTo>
                    <a:pt x="2895600" y="441960"/>
                    <a:pt x="2910840" y="441960"/>
                    <a:pt x="2923540" y="440690"/>
                  </a:cubicBezTo>
                  <a:lnTo>
                    <a:pt x="2942590" y="440690"/>
                  </a:lnTo>
                  <a:cubicBezTo>
                    <a:pt x="2947670" y="440690"/>
                    <a:pt x="2954020" y="441960"/>
                    <a:pt x="2957830" y="443230"/>
                  </a:cubicBezTo>
                  <a:cubicBezTo>
                    <a:pt x="2966720" y="445770"/>
                    <a:pt x="2974340" y="450850"/>
                    <a:pt x="2978150" y="458470"/>
                  </a:cubicBezTo>
                  <a:cubicBezTo>
                    <a:pt x="2984500" y="468630"/>
                    <a:pt x="2990850" y="477520"/>
                    <a:pt x="2998470" y="487680"/>
                  </a:cubicBezTo>
                  <a:cubicBezTo>
                    <a:pt x="3006090" y="496570"/>
                    <a:pt x="3013710" y="504190"/>
                    <a:pt x="3021330" y="511810"/>
                  </a:cubicBezTo>
                  <a:cubicBezTo>
                    <a:pt x="3036570" y="525780"/>
                    <a:pt x="3054350" y="537210"/>
                    <a:pt x="3073400" y="542290"/>
                  </a:cubicBezTo>
                  <a:cubicBezTo>
                    <a:pt x="3110230" y="553720"/>
                    <a:pt x="3152140" y="546100"/>
                    <a:pt x="3183890" y="516890"/>
                  </a:cubicBezTo>
                  <a:cubicBezTo>
                    <a:pt x="3201670" y="547370"/>
                    <a:pt x="3227070" y="553720"/>
                    <a:pt x="3252470" y="556260"/>
                  </a:cubicBezTo>
                  <a:cubicBezTo>
                    <a:pt x="3266440" y="551180"/>
                    <a:pt x="3280410" y="543560"/>
                    <a:pt x="3294380" y="533400"/>
                  </a:cubicBezTo>
                  <a:cubicBezTo>
                    <a:pt x="3298190" y="530860"/>
                    <a:pt x="3300730" y="528320"/>
                    <a:pt x="3304540" y="525780"/>
                  </a:cubicBezTo>
                  <a:cubicBezTo>
                    <a:pt x="3308350" y="523240"/>
                    <a:pt x="3309620" y="520700"/>
                    <a:pt x="3312160" y="518160"/>
                  </a:cubicBezTo>
                  <a:cubicBezTo>
                    <a:pt x="3317240" y="513080"/>
                    <a:pt x="3322320" y="508000"/>
                    <a:pt x="3326130" y="502920"/>
                  </a:cubicBezTo>
                  <a:cubicBezTo>
                    <a:pt x="3343910" y="481330"/>
                    <a:pt x="3355340" y="455930"/>
                    <a:pt x="3364230" y="439420"/>
                  </a:cubicBezTo>
                  <a:cubicBezTo>
                    <a:pt x="3365500" y="441960"/>
                    <a:pt x="3366770" y="444500"/>
                    <a:pt x="3366770" y="447040"/>
                  </a:cubicBezTo>
                  <a:cubicBezTo>
                    <a:pt x="3366770" y="449580"/>
                    <a:pt x="3368040" y="452120"/>
                    <a:pt x="3368040" y="453390"/>
                  </a:cubicBezTo>
                  <a:cubicBezTo>
                    <a:pt x="3368040" y="457200"/>
                    <a:pt x="3368040" y="462280"/>
                    <a:pt x="3366770" y="466090"/>
                  </a:cubicBezTo>
                  <a:cubicBezTo>
                    <a:pt x="3364230" y="473710"/>
                    <a:pt x="3360420" y="480060"/>
                    <a:pt x="3355340" y="486410"/>
                  </a:cubicBezTo>
                  <a:cubicBezTo>
                    <a:pt x="3357880" y="497840"/>
                    <a:pt x="3373120" y="500380"/>
                    <a:pt x="3388360" y="500380"/>
                  </a:cubicBezTo>
                  <a:cubicBezTo>
                    <a:pt x="3403600" y="501650"/>
                    <a:pt x="3420110" y="500380"/>
                    <a:pt x="3422650" y="513080"/>
                  </a:cubicBezTo>
                  <a:cubicBezTo>
                    <a:pt x="3418840" y="533400"/>
                    <a:pt x="3403600" y="554990"/>
                    <a:pt x="3383280" y="570230"/>
                  </a:cubicBezTo>
                  <a:cubicBezTo>
                    <a:pt x="3364230" y="585470"/>
                    <a:pt x="3340100" y="601980"/>
                    <a:pt x="3322320" y="614680"/>
                  </a:cubicBezTo>
                  <a:lnTo>
                    <a:pt x="3343910" y="642620"/>
                  </a:lnTo>
                  <a:cubicBezTo>
                    <a:pt x="3357880" y="632460"/>
                    <a:pt x="3370580" y="621030"/>
                    <a:pt x="3382010" y="610870"/>
                  </a:cubicBezTo>
                  <a:cubicBezTo>
                    <a:pt x="3392170" y="600710"/>
                    <a:pt x="3402330" y="591820"/>
                    <a:pt x="3411220" y="581660"/>
                  </a:cubicBezTo>
                  <a:cubicBezTo>
                    <a:pt x="3429000" y="561340"/>
                    <a:pt x="3446780" y="541020"/>
                    <a:pt x="3463290" y="514350"/>
                  </a:cubicBezTo>
                  <a:cubicBezTo>
                    <a:pt x="3487420" y="492760"/>
                    <a:pt x="3510280" y="481330"/>
                    <a:pt x="3530600" y="478790"/>
                  </a:cubicBezTo>
                  <a:cubicBezTo>
                    <a:pt x="3550920" y="474980"/>
                    <a:pt x="3567430" y="480060"/>
                    <a:pt x="3571240" y="495300"/>
                  </a:cubicBezTo>
                  <a:cubicBezTo>
                    <a:pt x="3569970" y="547370"/>
                    <a:pt x="3540760" y="603250"/>
                    <a:pt x="3500120" y="648970"/>
                  </a:cubicBezTo>
                  <a:cubicBezTo>
                    <a:pt x="3459480" y="693420"/>
                    <a:pt x="3407410" y="730250"/>
                    <a:pt x="3361690" y="759460"/>
                  </a:cubicBezTo>
                  <a:cubicBezTo>
                    <a:pt x="3384550" y="744220"/>
                    <a:pt x="3394710" y="758190"/>
                    <a:pt x="3404870" y="773430"/>
                  </a:cubicBezTo>
                  <a:cubicBezTo>
                    <a:pt x="3416300" y="765810"/>
                    <a:pt x="3364230" y="803910"/>
                    <a:pt x="3293110" y="839470"/>
                  </a:cubicBezTo>
                  <a:cubicBezTo>
                    <a:pt x="3221990" y="873760"/>
                    <a:pt x="3145790" y="899160"/>
                    <a:pt x="3060700" y="911860"/>
                  </a:cubicBezTo>
                  <a:lnTo>
                    <a:pt x="3065780" y="947420"/>
                  </a:lnTo>
                  <a:cubicBezTo>
                    <a:pt x="3086100" y="944880"/>
                    <a:pt x="3105150" y="941070"/>
                    <a:pt x="3125470" y="935990"/>
                  </a:cubicBezTo>
                  <a:cubicBezTo>
                    <a:pt x="3129280" y="953770"/>
                    <a:pt x="3136900" y="988060"/>
                    <a:pt x="3140710" y="1004570"/>
                  </a:cubicBezTo>
                  <a:cubicBezTo>
                    <a:pt x="3121660" y="1010920"/>
                    <a:pt x="3098800" y="1017270"/>
                    <a:pt x="3073400" y="1022350"/>
                  </a:cubicBezTo>
                  <a:cubicBezTo>
                    <a:pt x="3048000" y="1028700"/>
                    <a:pt x="3021330" y="1031240"/>
                    <a:pt x="2994660" y="1035050"/>
                  </a:cubicBezTo>
                  <a:cubicBezTo>
                    <a:pt x="2938780" y="1041400"/>
                    <a:pt x="2881630" y="1043940"/>
                    <a:pt x="2830830" y="1046480"/>
                  </a:cubicBezTo>
                  <a:cubicBezTo>
                    <a:pt x="2805430" y="1047750"/>
                    <a:pt x="2781300" y="1049020"/>
                    <a:pt x="2760980" y="1051560"/>
                  </a:cubicBezTo>
                  <a:cubicBezTo>
                    <a:pt x="2750820" y="1052830"/>
                    <a:pt x="2740660" y="1054100"/>
                    <a:pt x="2731770" y="1056640"/>
                  </a:cubicBezTo>
                  <a:cubicBezTo>
                    <a:pt x="2722880" y="1057910"/>
                    <a:pt x="2713990" y="1060450"/>
                    <a:pt x="2707640" y="1064260"/>
                  </a:cubicBezTo>
                  <a:cubicBezTo>
                    <a:pt x="2678430" y="1075690"/>
                    <a:pt x="2664460" y="1096010"/>
                    <a:pt x="2674620" y="1129030"/>
                  </a:cubicBezTo>
                  <a:cubicBezTo>
                    <a:pt x="2697480" y="1132840"/>
                    <a:pt x="2719070" y="1136650"/>
                    <a:pt x="2741930" y="1139190"/>
                  </a:cubicBezTo>
                  <a:cubicBezTo>
                    <a:pt x="2739390" y="1156970"/>
                    <a:pt x="2734310" y="1191260"/>
                    <a:pt x="2734310" y="1191260"/>
                  </a:cubicBezTo>
                  <a:cubicBezTo>
                    <a:pt x="2802890" y="1209040"/>
                    <a:pt x="2885440" y="1224280"/>
                    <a:pt x="2971800" y="1230630"/>
                  </a:cubicBezTo>
                  <a:lnTo>
                    <a:pt x="3004820" y="1231900"/>
                  </a:lnTo>
                  <a:lnTo>
                    <a:pt x="3070860" y="1231900"/>
                  </a:lnTo>
                  <a:cubicBezTo>
                    <a:pt x="3082290" y="1231900"/>
                    <a:pt x="3092450" y="1230630"/>
                    <a:pt x="3103880" y="1230630"/>
                  </a:cubicBezTo>
                  <a:cubicBezTo>
                    <a:pt x="3147060" y="1229360"/>
                    <a:pt x="3191510" y="1224280"/>
                    <a:pt x="3232150" y="1217930"/>
                  </a:cubicBezTo>
                  <a:cubicBezTo>
                    <a:pt x="3232150" y="1217930"/>
                    <a:pt x="3241040" y="1252220"/>
                    <a:pt x="3246120" y="1268730"/>
                  </a:cubicBezTo>
                  <a:cubicBezTo>
                    <a:pt x="3205480" y="1278890"/>
                    <a:pt x="3162300" y="1289050"/>
                    <a:pt x="3120390" y="1294130"/>
                  </a:cubicBezTo>
                  <a:cubicBezTo>
                    <a:pt x="3152140" y="1290320"/>
                    <a:pt x="3178810" y="1287780"/>
                    <a:pt x="3201670" y="1287780"/>
                  </a:cubicBezTo>
                  <a:cubicBezTo>
                    <a:pt x="3213100" y="1287780"/>
                    <a:pt x="3224530" y="1287780"/>
                    <a:pt x="3234690" y="1289050"/>
                  </a:cubicBezTo>
                  <a:cubicBezTo>
                    <a:pt x="3244850" y="1290320"/>
                    <a:pt x="3253740" y="1291590"/>
                    <a:pt x="3263900" y="1292860"/>
                  </a:cubicBezTo>
                  <a:cubicBezTo>
                    <a:pt x="3281680" y="1296670"/>
                    <a:pt x="3296920" y="1299210"/>
                    <a:pt x="3312160" y="1303020"/>
                  </a:cubicBezTo>
                  <a:cubicBezTo>
                    <a:pt x="3326130" y="1306830"/>
                    <a:pt x="3338830" y="1309370"/>
                    <a:pt x="3351530" y="1309370"/>
                  </a:cubicBezTo>
                  <a:cubicBezTo>
                    <a:pt x="3426460" y="1320800"/>
                    <a:pt x="3540760" y="1285240"/>
                    <a:pt x="3655060" y="1212850"/>
                  </a:cubicBezTo>
                  <a:cubicBezTo>
                    <a:pt x="3684270" y="1195070"/>
                    <a:pt x="3712210" y="1174750"/>
                    <a:pt x="3740150" y="1153160"/>
                  </a:cubicBezTo>
                  <a:cubicBezTo>
                    <a:pt x="3754120" y="1143000"/>
                    <a:pt x="3768090" y="1131570"/>
                    <a:pt x="3782060" y="1120140"/>
                  </a:cubicBezTo>
                  <a:cubicBezTo>
                    <a:pt x="3788410" y="1113790"/>
                    <a:pt x="3796030" y="1108710"/>
                    <a:pt x="3802380" y="1102360"/>
                  </a:cubicBezTo>
                  <a:cubicBezTo>
                    <a:pt x="3808730" y="1096010"/>
                    <a:pt x="3816350" y="1090930"/>
                    <a:pt x="3823970" y="1083310"/>
                  </a:cubicBezTo>
                  <a:cubicBezTo>
                    <a:pt x="3884930" y="1028700"/>
                    <a:pt x="3939540" y="967740"/>
                    <a:pt x="3990340" y="902970"/>
                  </a:cubicBezTo>
                  <a:cubicBezTo>
                    <a:pt x="3997960" y="891540"/>
                    <a:pt x="4005580" y="883920"/>
                    <a:pt x="4013200" y="880110"/>
                  </a:cubicBezTo>
                  <a:cubicBezTo>
                    <a:pt x="4020820" y="875030"/>
                    <a:pt x="4027170" y="873760"/>
                    <a:pt x="4033520" y="873760"/>
                  </a:cubicBezTo>
                  <a:cubicBezTo>
                    <a:pt x="4046220" y="873760"/>
                    <a:pt x="4057650" y="880110"/>
                    <a:pt x="4065270" y="885190"/>
                  </a:cubicBezTo>
                  <a:cubicBezTo>
                    <a:pt x="4093210" y="833120"/>
                    <a:pt x="4117340" y="781050"/>
                    <a:pt x="4140200" y="727710"/>
                  </a:cubicBezTo>
                  <a:cubicBezTo>
                    <a:pt x="4145280" y="713740"/>
                    <a:pt x="4151630" y="699770"/>
                    <a:pt x="4156710" y="685800"/>
                  </a:cubicBezTo>
                  <a:cubicBezTo>
                    <a:pt x="4159250" y="679450"/>
                    <a:pt x="4161790" y="671830"/>
                    <a:pt x="4164330" y="665480"/>
                  </a:cubicBezTo>
                  <a:cubicBezTo>
                    <a:pt x="4166870" y="657860"/>
                    <a:pt x="4169410" y="651510"/>
                    <a:pt x="4171950" y="643890"/>
                  </a:cubicBezTo>
                  <a:cubicBezTo>
                    <a:pt x="4177030" y="628650"/>
                    <a:pt x="4182110" y="614680"/>
                    <a:pt x="4187190" y="600710"/>
                  </a:cubicBezTo>
                  <a:cubicBezTo>
                    <a:pt x="4192270" y="585470"/>
                    <a:pt x="4196080" y="570230"/>
                    <a:pt x="4199890" y="553720"/>
                  </a:cubicBezTo>
                  <a:lnTo>
                    <a:pt x="4206240" y="529590"/>
                  </a:lnTo>
                  <a:cubicBezTo>
                    <a:pt x="4208780" y="521970"/>
                    <a:pt x="4210050" y="513080"/>
                    <a:pt x="4211320" y="504190"/>
                  </a:cubicBezTo>
                  <a:cubicBezTo>
                    <a:pt x="4215130" y="487680"/>
                    <a:pt x="4217670" y="471170"/>
                    <a:pt x="4220210" y="453390"/>
                  </a:cubicBezTo>
                  <a:cubicBezTo>
                    <a:pt x="4222750" y="440690"/>
                    <a:pt x="4239260" y="582930"/>
                    <a:pt x="4235450" y="601980"/>
                  </a:cubicBezTo>
                  <a:close/>
                  <a:moveTo>
                    <a:pt x="543560" y="1503680"/>
                  </a:moveTo>
                  <a:lnTo>
                    <a:pt x="497840" y="1480820"/>
                  </a:lnTo>
                  <a:cubicBezTo>
                    <a:pt x="500380" y="1482090"/>
                    <a:pt x="513080" y="1488440"/>
                    <a:pt x="542290" y="1502410"/>
                  </a:cubicBezTo>
                  <a:cubicBezTo>
                    <a:pt x="543560" y="1502410"/>
                    <a:pt x="543560" y="1502410"/>
                    <a:pt x="543560" y="1503680"/>
                  </a:cubicBezTo>
                  <a:close/>
                  <a:moveTo>
                    <a:pt x="495300" y="1515110"/>
                  </a:moveTo>
                  <a:cubicBezTo>
                    <a:pt x="492760" y="1516380"/>
                    <a:pt x="491490" y="1516380"/>
                    <a:pt x="490220" y="1516380"/>
                  </a:cubicBezTo>
                  <a:cubicBezTo>
                    <a:pt x="488950" y="1516380"/>
                    <a:pt x="488950" y="1517650"/>
                    <a:pt x="487680" y="1517650"/>
                  </a:cubicBezTo>
                  <a:cubicBezTo>
                    <a:pt x="492760" y="1515110"/>
                    <a:pt x="499110" y="1513840"/>
                    <a:pt x="505460" y="1512570"/>
                  </a:cubicBezTo>
                  <a:lnTo>
                    <a:pt x="501650" y="1512570"/>
                  </a:lnTo>
                  <a:cubicBezTo>
                    <a:pt x="500380" y="1513840"/>
                    <a:pt x="497840" y="1513840"/>
                    <a:pt x="495300" y="1515110"/>
                  </a:cubicBezTo>
                  <a:close/>
                  <a:moveTo>
                    <a:pt x="480060" y="1522730"/>
                  </a:moveTo>
                  <a:lnTo>
                    <a:pt x="480060" y="1513840"/>
                  </a:lnTo>
                  <a:lnTo>
                    <a:pt x="480060" y="1520190"/>
                  </a:lnTo>
                  <a:lnTo>
                    <a:pt x="480060" y="1517650"/>
                  </a:lnTo>
                  <a:lnTo>
                    <a:pt x="480060" y="1522730"/>
                  </a:lnTo>
                  <a:cubicBezTo>
                    <a:pt x="480060" y="1524000"/>
                    <a:pt x="478790" y="1524000"/>
                    <a:pt x="480060" y="1522730"/>
                  </a:cubicBezTo>
                  <a:cubicBezTo>
                    <a:pt x="478790" y="1524000"/>
                    <a:pt x="480060" y="1524000"/>
                    <a:pt x="480060" y="1522730"/>
                  </a:cubicBezTo>
                  <a:cubicBezTo>
                    <a:pt x="478790" y="1535430"/>
                    <a:pt x="478790" y="1544320"/>
                    <a:pt x="478790" y="1546860"/>
                  </a:cubicBezTo>
                  <a:cubicBezTo>
                    <a:pt x="478790" y="1545590"/>
                    <a:pt x="478790" y="1537970"/>
                    <a:pt x="480060" y="1522730"/>
                  </a:cubicBezTo>
                  <a:cubicBezTo>
                    <a:pt x="480060" y="1522730"/>
                    <a:pt x="481330" y="1521460"/>
                    <a:pt x="482600" y="1521460"/>
                  </a:cubicBezTo>
                  <a:lnTo>
                    <a:pt x="483870" y="1521460"/>
                  </a:lnTo>
                  <a:cubicBezTo>
                    <a:pt x="481330" y="1521460"/>
                    <a:pt x="480060" y="1522730"/>
                    <a:pt x="480060" y="1522730"/>
                  </a:cubicBezTo>
                  <a:close/>
                </a:path>
              </a:pathLst>
            </a:custGeom>
            <a:blipFill>
              <a:blip r:embed="rId4"/>
              <a:stretch>
                <a:fillRect l="0" t="0" r="0" b="-73554"/>
              </a:stretch>
            </a:blipFill>
          </p:spPr>
        </p:sp>
      </p:grpSp>
      <p:sp>
        <p:nvSpPr>
          <p:cNvPr name="Freeform 5" id="5"/>
          <p:cNvSpPr/>
          <p:nvPr/>
        </p:nvSpPr>
        <p:spPr>
          <a:xfrm flipH="false" flipV="false" rot="0">
            <a:off x="1793877" y="1028700"/>
            <a:ext cx="4166405" cy="939524"/>
          </a:xfrm>
          <a:custGeom>
            <a:avLst/>
            <a:gdLst/>
            <a:ahLst/>
            <a:cxnLst/>
            <a:rect r="r" b="b" t="t" l="l"/>
            <a:pathLst>
              <a:path h="939524" w="4166405">
                <a:moveTo>
                  <a:pt x="0" y="0"/>
                </a:moveTo>
                <a:lnTo>
                  <a:pt x="4166405" y="0"/>
                </a:lnTo>
                <a:lnTo>
                  <a:pt x="4166405" y="939524"/>
                </a:lnTo>
                <a:lnTo>
                  <a:pt x="0" y="9395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34475" y="1375013"/>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9134475" y="3165178"/>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9591129" y="3532508"/>
            <a:ext cx="713752" cy="713752"/>
          </a:xfrm>
          <a:custGeom>
            <a:avLst/>
            <a:gdLst/>
            <a:ahLst/>
            <a:cxnLst/>
            <a:rect r="r" b="b" t="t" l="l"/>
            <a:pathLst>
              <a:path h="713752" w="713752">
                <a:moveTo>
                  <a:pt x="0" y="0"/>
                </a:moveTo>
                <a:lnTo>
                  <a:pt x="713753" y="0"/>
                </a:lnTo>
                <a:lnTo>
                  <a:pt x="713753" y="713752"/>
                </a:lnTo>
                <a:lnTo>
                  <a:pt x="0" y="7137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2234521" y="1422638"/>
            <a:ext cx="6536482"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ACTIVITY</a:t>
            </a:r>
          </a:p>
        </p:txBody>
      </p:sp>
      <p:sp>
        <p:nvSpPr>
          <p:cNvPr name="TextBox 10" id="10"/>
          <p:cNvSpPr txBox="true"/>
          <p:nvPr/>
        </p:nvSpPr>
        <p:spPr>
          <a:xfrm rot="0">
            <a:off x="2234521" y="2920213"/>
            <a:ext cx="4232717" cy="1749427"/>
          </a:xfrm>
          <a:prstGeom prst="rect">
            <a:avLst/>
          </a:prstGeom>
        </p:spPr>
        <p:txBody>
          <a:bodyPr anchor="t" rtlCol="false" tIns="0" lIns="0" bIns="0" rIns="0">
            <a:spAutoFit/>
          </a:bodyPr>
          <a:lstStyle/>
          <a:p>
            <a:pPr>
              <a:lnSpc>
                <a:spcPts val="6999"/>
              </a:lnSpc>
            </a:pPr>
            <a:r>
              <a:rPr lang="en-US" sz="4999">
                <a:solidFill>
                  <a:srgbClr val="8A664C"/>
                </a:solidFill>
                <a:latin typeface="Lilita One Bold"/>
              </a:rPr>
              <a:t>CANVA INFOGRAPHIC</a:t>
            </a:r>
          </a:p>
        </p:txBody>
      </p:sp>
      <p:sp>
        <p:nvSpPr>
          <p:cNvPr name="TextBox 11" id="11"/>
          <p:cNvSpPr txBox="true"/>
          <p:nvPr/>
        </p:nvSpPr>
        <p:spPr>
          <a:xfrm rot="0">
            <a:off x="11034612" y="1944908"/>
            <a:ext cx="4583529" cy="824865"/>
          </a:xfrm>
          <a:prstGeom prst="rect">
            <a:avLst/>
          </a:prstGeom>
        </p:spPr>
        <p:txBody>
          <a:bodyPr anchor="t" rtlCol="false" tIns="0" lIns="0" bIns="0" rIns="0">
            <a:spAutoFit/>
          </a:bodyPr>
          <a:lstStyle/>
          <a:p>
            <a:pPr>
              <a:lnSpc>
                <a:spcPts val="3360"/>
              </a:lnSpc>
            </a:pPr>
            <a:r>
              <a:rPr lang="en-US" sz="2400">
                <a:solidFill>
                  <a:srgbClr val="000000"/>
                </a:solidFill>
                <a:latin typeface="PT Sans"/>
              </a:rPr>
              <a:t>Select 1/2 ID Models to recreate in Canva</a:t>
            </a:r>
          </a:p>
        </p:txBody>
      </p:sp>
      <p:sp>
        <p:nvSpPr>
          <p:cNvPr name="TextBox 12" id="12"/>
          <p:cNvSpPr txBox="true"/>
          <p:nvPr/>
        </p:nvSpPr>
        <p:spPr>
          <a:xfrm rot="0">
            <a:off x="11034612" y="1444528"/>
            <a:ext cx="536082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ISTRUCTIONAL DESIGN MODEL</a:t>
            </a:r>
          </a:p>
        </p:txBody>
      </p:sp>
      <p:sp>
        <p:nvSpPr>
          <p:cNvPr name="TextBox 13" id="13"/>
          <p:cNvSpPr txBox="true"/>
          <p:nvPr/>
        </p:nvSpPr>
        <p:spPr>
          <a:xfrm rot="0">
            <a:off x="11034612" y="3754123"/>
            <a:ext cx="4583529" cy="405765"/>
          </a:xfrm>
          <a:prstGeom prst="rect">
            <a:avLst/>
          </a:prstGeom>
        </p:spPr>
        <p:txBody>
          <a:bodyPr anchor="t" rtlCol="false" tIns="0" lIns="0" bIns="0" rIns="0">
            <a:spAutoFit/>
          </a:bodyPr>
          <a:lstStyle/>
          <a:p>
            <a:pPr>
              <a:lnSpc>
                <a:spcPts val="3360"/>
              </a:lnSpc>
            </a:pPr>
            <a:r>
              <a:rPr lang="en-US" sz="2400">
                <a:solidFill>
                  <a:srgbClr val="000000"/>
                </a:solidFill>
                <a:latin typeface="PT Sans"/>
              </a:rPr>
              <a:t>List Pros and Cons of each Model</a:t>
            </a:r>
          </a:p>
        </p:txBody>
      </p:sp>
      <p:sp>
        <p:nvSpPr>
          <p:cNvPr name="TextBox 14" id="14"/>
          <p:cNvSpPr txBox="true"/>
          <p:nvPr/>
        </p:nvSpPr>
        <p:spPr>
          <a:xfrm rot="0">
            <a:off x="11034612" y="3253743"/>
            <a:ext cx="4279305"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PROS/CONS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666" r="0" b="0"/>
            </a:stretch>
          </a:blipFill>
        </p:spPr>
      </p:sp>
      <p:sp>
        <p:nvSpPr>
          <p:cNvPr name="Freeform 3" id="3"/>
          <p:cNvSpPr/>
          <p:nvPr/>
        </p:nvSpPr>
        <p:spPr>
          <a:xfrm flipH="false" flipV="false" rot="0">
            <a:off x="7157090" y="-1401078"/>
            <a:ext cx="17363364" cy="12631847"/>
          </a:xfrm>
          <a:custGeom>
            <a:avLst/>
            <a:gdLst/>
            <a:ahLst/>
            <a:cxnLst/>
            <a:rect r="r" b="b" t="t" l="l"/>
            <a:pathLst>
              <a:path h="12631847" w="17363364">
                <a:moveTo>
                  <a:pt x="0" y="0"/>
                </a:moveTo>
                <a:lnTo>
                  <a:pt x="17363364" y="0"/>
                </a:lnTo>
                <a:lnTo>
                  <a:pt x="17363364" y="12631848"/>
                </a:lnTo>
                <a:lnTo>
                  <a:pt x="0" y="126318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825335" y="3254296"/>
            <a:ext cx="8433965" cy="1354066"/>
          </a:xfrm>
          <a:prstGeom prst="rect">
            <a:avLst/>
          </a:prstGeom>
        </p:spPr>
        <p:txBody>
          <a:bodyPr anchor="t" rtlCol="false" tIns="0" lIns="0" bIns="0" rIns="0">
            <a:spAutoFit/>
          </a:bodyPr>
          <a:lstStyle/>
          <a:p>
            <a:pPr algn="r">
              <a:lnSpc>
                <a:spcPts val="10462"/>
              </a:lnSpc>
            </a:pPr>
            <a:r>
              <a:rPr lang="en-US" sz="9341">
                <a:solidFill>
                  <a:srgbClr val="FFFFFF"/>
                </a:solidFill>
                <a:latin typeface="Lilita One"/>
              </a:rPr>
              <a:t>UPCOMING</a:t>
            </a:r>
          </a:p>
        </p:txBody>
      </p:sp>
      <p:sp>
        <p:nvSpPr>
          <p:cNvPr name="TextBox 5" id="5"/>
          <p:cNvSpPr txBox="true"/>
          <p:nvPr/>
        </p:nvSpPr>
        <p:spPr>
          <a:xfrm rot="0">
            <a:off x="12230090" y="5076825"/>
            <a:ext cx="3872234" cy="1589743"/>
          </a:xfrm>
          <a:prstGeom prst="rect">
            <a:avLst/>
          </a:prstGeom>
        </p:spPr>
        <p:txBody>
          <a:bodyPr anchor="t" rtlCol="false" tIns="0" lIns="0" bIns="0" rIns="0">
            <a:spAutoFit/>
          </a:bodyPr>
          <a:lstStyle/>
          <a:p>
            <a:pPr algn="r">
              <a:lnSpc>
                <a:spcPts val="4251"/>
              </a:lnSpc>
            </a:pPr>
            <a:r>
              <a:rPr lang="en-US" sz="3036">
                <a:solidFill>
                  <a:srgbClr val="FFFFFF"/>
                </a:solidFill>
                <a:latin typeface="Lilita One"/>
              </a:rPr>
              <a:t>Learning Theories</a:t>
            </a:r>
          </a:p>
          <a:p>
            <a:pPr algn="r">
              <a:lnSpc>
                <a:spcPts val="4251"/>
              </a:lnSpc>
            </a:pPr>
            <a:r>
              <a:rPr lang="en-US" sz="3036">
                <a:solidFill>
                  <a:srgbClr val="FFFFFF"/>
                </a:solidFill>
                <a:latin typeface="Lilita One"/>
              </a:rPr>
              <a:t>Job Aids</a:t>
            </a:r>
          </a:p>
          <a:p>
            <a:pPr algn="r">
              <a:lnSpc>
                <a:spcPts val="4251"/>
              </a:lnSpc>
            </a:pPr>
            <a:r>
              <a:rPr lang="en-US" sz="3036">
                <a:solidFill>
                  <a:srgbClr val="FFFFFF"/>
                </a:solidFill>
                <a:latin typeface="Lilita One"/>
              </a:rPr>
              <a:t>Research</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829377">
            <a:off x="6476864" y="4594342"/>
            <a:ext cx="17078686" cy="8353030"/>
          </a:xfrm>
          <a:custGeom>
            <a:avLst/>
            <a:gdLst/>
            <a:ahLst/>
            <a:cxnLst/>
            <a:rect r="r" b="b" t="t" l="l"/>
            <a:pathLst>
              <a:path h="8353030" w="17078686">
                <a:moveTo>
                  <a:pt x="0" y="0"/>
                </a:moveTo>
                <a:lnTo>
                  <a:pt x="17078686" y="0"/>
                </a:lnTo>
                <a:lnTo>
                  <a:pt x="17078686" y="8353030"/>
                </a:lnTo>
                <a:lnTo>
                  <a:pt x="0" y="83530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144000" y="802473"/>
            <a:ext cx="8014909" cy="8455827"/>
            <a:chOff x="0" y="0"/>
            <a:chExt cx="2077720" cy="2192020"/>
          </a:xfrm>
        </p:grpSpPr>
        <p:sp>
          <p:nvSpPr>
            <p:cNvPr name="Freeform 4" id="4"/>
            <p:cNvSpPr/>
            <p:nvPr/>
          </p:nvSpPr>
          <p:spPr>
            <a:xfrm flipH="false" flipV="false" rot="0">
              <a:off x="-7620" y="-2540"/>
              <a:ext cx="2085340" cy="2194560"/>
            </a:xfrm>
            <a:custGeom>
              <a:avLst/>
              <a:gdLst/>
              <a:ahLst/>
              <a:cxnLst/>
              <a:rect r="r" b="b" t="t" l="l"/>
              <a:pathLst>
                <a:path h="2194560" w="208534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4"/>
              <a:stretch>
                <a:fillRect l="-58109" t="0" r="0" b="0"/>
              </a:stretch>
            </a:blipFill>
          </p:spPr>
        </p:sp>
      </p:grpSp>
      <p:sp>
        <p:nvSpPr>
          <p:cNvPr name="Freeform 5" id="5"/>
          <p:cNvSpPr/>
          <p:nvPr/>
        </p:nvSpPr>
        <p:spPr>
          <a:xfrm flipH="false" flipV="false" rot="0">
            <a:off x="1374590" y="1463706"/>
            <a:ext cx="4357618" cy="982643"/>
          </a:xfrm>
          <a:custGeom>
            <a:avLst/>
            <a:gdLst/>
            <a:ahLst/>
            <a:cxnLst/>
            <a:rect r="r" b="b" t="t" l="l"/>
            <a:pathLst>
              <a:path h="982643" w="4357618">
                <a:moveTo>
                  <a:pt x="0" y="0"/>
                </a:moveTo>
                <a:lnTo>
                  <a:pt x="4357618" y="0"/>
                </a:lnTo>
                <a:lnTo>
                  <a:pt x="4357618" y="982643"/>
                </a:lnTo>
                <a:lnTo>
                  <a:pt x="0" y="9826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773754" y="1945502"/>
            <a:ext cx="6382929"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QUESTIONS</a:t>
            </a:r>
          </a:p>
        </p:txBody>
      </p:sp>
      <p:sp>
        <p:nvSpPr>
          <p:cNvPr name="TextBox 7" id="7"/>
          <p:cNvSpPr txBox="true"/>
          <p:nvPr/>
        </p:nvSpPr>
        <p:spPr>
          <a:xfrm rot="0">
            <a:off x="1028700" y="4338145"/>
            <a:ext cx="6471973" cy="4602872"/>
          </a:xfrm>
          <a:prstGeom prst="rect">
            <a:avLst/>
          </a:prstGeom>
        </p:spPr>
        <p:txBody>
          <a:bodyPr anchor="t" rtlCol="false" tIns="0" lIns="0" bIns="0" rIns="0">
            <a:spAutoFit/>
          </a:bodyPr>
          <a:lstStyle/>
          <a:p>
            <a:pPr marL="628173" indent="-314087" lvl="1">
              <a:lnSpc>
                <a:spcPts val="4073"/>
              </a:lnSpc>
              <a:buFont typeface="Arial"/>
              <a:buChar char="•"/>
            </a:pPr>
            <a:r>
              <a:rPr lang="en-US" sz="2909">
                <a:solidFill>
                  <a:srgbClr val="000000"/>
                </a:solidFill>
                <a:latin typeface="PT Sans"/>
              </a:rPr>
              <a:t>Which model do you think RISE uses? What model do you think RISE should try? </a:t>
            </a:r>
          </a:p>
          <a:p>
            <a:pPr marL="628173" indent="-314087" lvl="1">
              <a:lnSpc>
                <a:spcPts val="4073"/>
              </a:lnSpc>
              <a:buFont typeface="Arial"/>
              <a:buChar char="•"/>
            </a:pPr>
            <a:r>
              <a:rPr lang="en-US" sz="2909">
                <a:solidFill>
                  <a:srgbClr val="000000"/>
                </a:solidFill>
                <a:latin typeface="PT Sans"/>
              </a:rPr>
              <a:t>Did you resonate with the project management the book discusses.</a:t>
            </a:r>
          </a:p>
          <a:p>
            <a:pPr marL="628173" indent="-314087" lvl="1">
              <a:lnSpc>
                <a:spcPts val="4073"/>
              </a:lnSpc>
              <a:buFont typeface="Arial"/>
              <a:buChar char="•"/>
            </a:pPr>
            <a:r>
              <a:rPr lang="en-US" sz="2909">
                <a:solidFill>
                  <a:srgbClr val="000000"/>
                </a:solidFill>
                <a:latin typeface="PT Sans"/>
              </a:rPr>
              <a:t>What works for you, what could you try, and what does not work for you in your development process?</a:t>
            </a:r>
          </a:p>
          <a:p>
            <a:pPr>
              <a:lnSpc>
                <a:spcPts val="4073"/>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538696" y="-232067"/>
            <a:ext cx="13921241" cy="10211437"/>
            <a:chOff x="0" y="0"/>
            <a:chExt cx="4198620" cy="3079750"/>
          </a:xfrm>
        </p:grpSpPr>
        <p:sp>
          <p:nvSpPr>
            <p:cNvPr name="Freeform 3" id="3"/>
            <p:cNvSpPr/>
            <p:nvPr/>
          </p:nvSpPr>
          <p:spPr>
            <a:xfrm flipH="false" flipV="false" rot="0">
              <a:off x="-12700" y="-2540"/>
              <a:ext cx="4215130" cy="3083560"/>
            </a:xfrm>
            <a:custGeom>
              <a:avLst/>
              <a:gdLst/>
              <a:ahLst/>
              <a:cxnLst/>
              <a:rect r="r" b="b" t="t" l="l"/>
              <a:pathLst>
                <a:path h="3083560" w="421513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l="0" t="-22830" r="0" b="-59268"/>
              </a:stretch>
            </a:blipFill>
          </p:spPr>
        </p:sp>
      </p:grpSp>
      <p:sp>
        <p:nvSpPr>
          <p:cNvPr name="Freeform 4" id="4"/>
          <p:cNvSpPr/>
          <p:nvPr/>
        </p:nvSpPr>
        <p:spPr>
          <a:xfrm flipH="false" flipV="false" rot="0">
            <a:off x="2058036" y="1906679"/>
            <a:ext cx="4818703" cy="1086618"/>
          </a:xfrm>
          <a:custGeom>
            <a:avLst/>
            <a:gdLst/>
            <a:ahLst/>
            <a:cxnLst/>
            <a:rect r="r" b="b" t="t" l="l"/>
            <a:pathLst>
              <a:path h="1086618" w="4818703">
                <a:moveTo>
                  <a:pt x="0" y="0"/>
                </a:moveTo>
                <a:lnTo>
                  <a:pt x="4818703" y="0"/>
                </a:lnTo>
                <a:lnTo>
                  <a:pt x="4818703" y="1086618"/>
                </a:lnTo>
                <a:lnTo>
                  <a:pt x="0" y="10866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54678" y="7650164"/>
            <a:ext cx="7486147" cy="1403653"/>
          </a:xfrm>
          <a:custGeom>
            <a:avLst/>
            <a:gdLst/>
            <a:ahLst/>
            <a:cxnLst/>
            <a:rect r="r" b="b" t="t" l="l"/>
            <a:pathLst>
              <a:path h="1403653" w="7486147">
                <a:moveTo>
                  <a:pt x="0" y="0"/>
                </a:moveTo>
                <a:lnTo>
                  <a:pt x="7486147" y="0"/>
                </a:lnTo>
                <a:lnTo>
                  <a:pt x="7486147" y="1403653"/>
                </a:lnTo>
                <a:lnTo>
                  <a:pt x="0" y="14036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2082584" y="3601762"/>
            <a:ext cx="6379535" cy="4114800"/>
          </a:xfrm>
          <a:custGeom>
            <a:avLst/>
            <a:gdLst/>
            <a:ahLst/>
            <a:cxnLst/>
            <a:rect r="r" b="b" t="t" l="l"/>
            <a:pathLst>
              <a:path h="4114800" w="6379535">
                <a:moveTo>
                  <a:pt x="0" y="0"/>
                </a:moveTo>
                <a:lnTo>
                  <a:pt x="6379535" y="0"/>
                </a:lnTo>
                <a:lnTo>
                  <a:pt x="63795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365660" y="2488088"/>
            <a:ext cx="7025771"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WHO AM I?</a:t>
            </a:r>
          </a:p>
        </p:txBody>
      </p:sp>
      <p:sp>
        <p:nvSpPr>
          <p:cNvPr name="TextBox 8" id="8"/>
          <p:cNvSpPr txBox="true"/>
          <p:nvPr/>
        </p:nvSpPr>
        <p:spPr>
          <a:xfrm rot="0">
            <a:off x="1365660" y="5307356"/>
            <a:ext cx="5716053" cy="405765"/>
          </a:xfrm>
          <a:prstGeom prst="rect">
            <a:avLst/>
          </a:prstGeom>
        </p:spPr>
        <p:txBody>
          <a:bodyPr anchor="t" rtlCol="false" tIns="0" lIns="0" bIns="0" rIns="0">
            <a:spAutoFit/>
          </a:bodyPr>
          <a:lstStyle/>
          <a:p>
            <a:pPr>
              <a:lnSpc>
                <a:spcPts val="3360"/>
              </a:lnSpc>
            </a:pPr>
            <a:r>
              <a:rPr lang="en-US" sz="2400">
                <a:solidFill>
                  <a:srgbClr val="000000"/>
                </a:solidFill>
                <a:latin typeface="PT Sans"/>
              </a:rPr>
              <a:t>Sr Instructional Designer</a:t>
            </a:r>
          </a:p>
        </p:txBody>
      </p:sp>
      <p:sp>
        <p:nvSpPr>
          <p:cNvPr name="TextBox 9" id="9"/>
          <p:cNvSpPr txBox="true"/>
          <p:nvPr/>
        </p:nvSpPr>
        <p:spPr>
          <a:xfrm rot="0">
            <a:off x="1365660" y="4806976"/>
            <a:ext cx="4136230" cy="490855"/>
          </a:xfrm>
          <a:prstGeom prst="rect">
            <a:avLst/>
          </a:prstGeom>
        </p:spPr>
        <p:txBody>
          <a:bodyPr anchor="t" rtlCol="false" tIns="0" lIns="0" bIns="0" rIns="0">
            <a:spAutoFit/>
          </a:bodyPr>
          <a:lstStyle/>
          <a:p>
            <a:pPr>
              <a:lnSpc>
                <a:spcPts val="3919"/>
              </a:lnSpc>
            </a:pPr>
            <a:r>
              <a:rPr lang="en-US" sz="2799">
                <a:solidFill>
                  <a:srgbClr val="004AAD"/>
                </a:solidFill>
                <a:latin typeface="Lilita One Bold"/>
              </a:rPr>
              <a:t>MEGAN PHOENIX</a:t>
            </a:r>
          </a:p>
        </p:txBody>
      </p:sp>
      <p:sp>
        <p:nvSpPr>
          <p:cNvPr name="TextBox 10" id="10"/>
          <p:cNvSpPr txBox="true"/>
          <p:nvPr/>
        </p:nvSpPr>
        <p:spPr>
          <a:xfrm rot="0">
            <a:off x="1365660" y="8082750"/>
            <a:ext cx="3807865" cy="481330"/>
          </a:xfrm>
          <a:prstGeom prst="rect">
            <a:avLst/>
          </a:prstGeom>
        </p:spPr>
        <p:txBody>
          <a:bodyPr anchor="t" rtlCol="false" tIns="0" lIns="0" bIns="0" rIns="0">
            <a:spAutoFit/>
          </a:bodyPr>
          <a:lstStyle/>
          <a:p>
            <a:pPr>
              <a:lnSpc>
                <a:spcPts val="3919"/>
              </a:lnSpc>
            </a:pPr>
            <a:r>
              <a:rPr lang="en-US" sz="2799">
                <a:solidFill>
                  <a:srgbClr val="FFFFFF"/>
                </a:solidFill>
                <a:latin typeface="Dosis Ultra-Bold"/>
              </a:rPr>
              <a:t>I CAN DO HARD THINGS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998521" y="5943552"/>
            <a:ext cx="9188937" cy="3204642"/>
          </a:xfrm>
          <a:custGeom>
            <a:avLst/>
            <a:gdLst/>
            <a:ahLst/>
            <a:cxnLst/>
            <a:rect r="r" b="b" t="t" l="l"/>
            <a:pathLst>
              <a:path h="3204642" w="9188937">
                <a:moveTo>
                  <a:pt x="9188937" y="0"/>
                </a:moveTo>
                <a:lnTo>
                  <a:pt x="0" y="0"/>
                </a:lnTo>
                <a:lnTo>
                  <a:pt x="0" y="3204642"/>
                </a:lnTo>
                <a:lnTo>
                  <a:pt x="9188937" y="3204642"/>
                </a:lnTo>
                <a:lnTo>
                  <a:pt x="9188937"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5468202"/>
            <a:ext cx="18288000" cy="7867335"/>
            <a:chOff x="0" y="0"/>
            <a:chExt cx="6340094" cy="2727452"/>
          </a:xfrm>
        </p:grpSpPr>
        <p:sp>
          <p:nvSpPr>
            <p:cNvPr name="Freeform 4" id="4"/>
            <p:cNvSpPr/>
            <p:nvPr/>
          </p:nvSpPr>
          <p:spPr>
            <a:xfrm flipH="false" flipV="false" rot="0">
              <a:off x="-11938" y="-127"/>
              <a:ext cx="6405753" cy="2810129"/>
            </a:xfrm>
            <a:custGeom>
              <a:avLst/>
              <a:gdLst/>
              <a:ahLst/>
              <a:cxnLst/>
              <a:rect r="r" b="b" t="t" l="l"/>
              <a:pathLst>
                <a:path h="2810129" w="6405753">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4"/>
              <a:stretch>
                <a:fillRect l="0" t="-54857" r="0" b="0"/>
              </a:stretch>
            </a:blipFill>
          </p:spPr>
        </p:sp>
      </p:grpSp>
      <p:sp>
        <p:nvSpPr>
          <p:cNvPr name="Freeform 5" id="5"/>
          <p:cNvSpPr/>
          <p:nvPr/>
        </p:nvSpPr>
        <p:spPr>
          <a:xfrm flipH="false" flipV="false" rot="0">
            <a:off x="1428862" y="1028700"/>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767421" y="1144236"/>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8767421" y="3241006"/>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0667558" y="1232800"/>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WEEK 1</a:t>
            </a:r>
          </a:p>
        </p:txBody>
      </p:sp>
      <p:sp>
        <p:nvSpPr>
          <p:cNvPr name="TextBox 9" id="9"/>
          <p:cNvSpPr txBox="true"/>
          <p:nvPr/>
        </p:nvSpPr>
        <p:spPr>
          <a:xfrm rot="0">
            <a:off x="10667558" y="3484810"/>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WEEK 2</a:t>
            </a:r>
          </a:p>
        </p:txBody>
      </p:sp>
      <p:sp>
        <p:nvSpPr>
          <p:cNvPr name="Freeform 10" id="10"/>
          <p:cNvSpPr/>
          <p:nvPr/>
        </p:nvSpPr>
        <p:spPr>
          <a:xfrm flipH="false" flipV="false" rot="0">
            <a:off x="13598942" y="1299475"/>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3598028" y="3396245"/>
            <a:ext cx="1584898" cy="1569049"/>
          </a:xfrm>
          <a:custGeom>
            <a:avLst/>
            <a:gdLst/>
            <a:ahLst/>
            <a:cxnLst/>
            <a:rect r="r" b="b" t="t" l="l"/>
            <a:pathLst>
              <a:path h="1569049" w="1584898">
                <a:moveTo>
                  <a:pt x="0" y="0"/>
                </a:moveTo>
                <a:lnTo>
                  <a:pt x="1584897" y="0"/>
                </a:lnTo>
                <a:lnTo>
                  <a:pt x="1584897"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8984647" y="1255705"/>
            <a:ext cx="1150446" cy="1328076"/>
          </a:xfrm>
          <a:custGeom>
            <a:avLst/>
            <a:gdLst/>
            <a:ahLst/>
            <a:cxnLst/>
            <a:rect r="r" b="b" t="t" l="l"/>
            <a:pathLst>
              <a:path h="1328076" w="1150446">
                <a:moveTo>
                  <a:pt x="0" y="0"/>
                </a:moveTo>
                <a:lnTo>
                  <a:pt x="1150446" y="0"/>
                </a:lnTo>
                <a:lnTo>
                  <a:pt x="1150446" y="1328076"/>
                </a:lnTo>
                <a:lnTo>
                  <a:pt x="0" y="13280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8984647" y="3579336"/>
            <a:ext cx="1107689" cy="845997"/>
          </a:xfrm>
          <a:custGeom>
            <a:avLst/>
            <a:gdLst/>
            <a:ahLst/>
            <a:cxnLst/>
            <a:rect r="r" b="b" t="t" l="l"/>
            <a:pathLst>
              <a:path h="845997" w="1107689">
                <a:moveTo>
                  <a:pt x="0" y="0"/>
                </a:moveTo>
                <a:lnTo>
                  <a:pt x="1107688" y="0"/>
                </a:lnTo>
                <a:lnTo>
                  <a:pt x="1107688" y="845997"/>
                </a:lnTo>
                <a:lnTo>
                  <a:pt x="0" y="8459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13761336" y="1636924"/>
            <a:ext cx="1260110" cy="828523"/>
          </a:xfrm>
          <a:custGeom>
            <a:avLst/>
            <a:gdLst/>
            <a:ahLst/>
            <a:cxnLst/>
            <a:rect r="r" b="b" t="t" l="l"/>
            <a:pathLst>
              <a:path h="828523" w="1260110">
                <a:moveTo>
                  <a:pt x="0" y="0"/>
                </a:moveTo>
                <a:lnTo>
                  <a:pt x="1260110" y="0"/>
                </a:lnTo>
                <a:lnTo>
                  <a:pt x="1260110" y="828523"/>
                </a:lnTo>
                <a:lnTo>
                  <a:pt x="0" y="82852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1813724" y="1057925"/>
            <a:ext cx="7561903"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WORKS</a:t>
            </a:r>
          </a:p>
        </p:txBody>
      </p:sp>
      <p:sp>
        <p:nvSpPr>
          <p:cNvPr name="TextBox 16" id="16"/>
          <p:cNvSpPr txBox="true"/>
          <p:nvPr/>
        </p:nvSpPr>
        <p:spPr>
          <a:xfrm rot="0">
            <a:off x="1813724" y="2779660"/>
            <a:ext cx="6376692" cy="2920365"/>
          </a:xfrm>
          <a:prstGeom prst="rect">
            <a:avLst/>
          </a:prstGeom>
        </p:spPr>
        <p:txBody>
          <a:bodyPr anchor="t" rtlCol="false" tIns="0" lIns="0" bIns="0" rIns="0">
            <a:spAutoFit/>
          </a:bodyPr>
          <a:lstStyle/>
          <a:p>
            <a:pPr>
              <a:lnSpc>
                <a:spcPts val="3360"/>
              </a:lnSpc>
            </a:pPr>
            <a:r>
              <a:rPr lang="en-US" sz="2400">
                <a:solidFill>
                  <a:srgbClr val="000000"/>
                </a:solidFill>
                <a:latin typeface="PT Sans"/>
              </a:rPr>
              <a:t>Members of this cohort will learn the fundamentals of Instructional design through mentorship with Megan Phoenix and other ID’s. Once basics are established Instructional Designers will have the opportunity to develop a Continuing Education course with feedback done by Instructional Designers.</a:t>
            </a:r>
          </a:p>
        </p:txBody>
      </p:sp>
      <p:sp>
        <p:nvSpPr>
          <p:cNvPr name="TextBox 17" id="17"/>
          <p:cNvSpPr txBox="true"/>
          <p:nvPr/>
        </p:nvSpPr>
        <p:spPr>
          <a:xfrm rot="0">
            <a:off x="1813724" y="2248202"/>
            <a:ext cx="4220501" cy="490781"/>
          </a:xfrm>
          <a:prstGeom prst="rect">
            <a:avLst/>
          </a:prstGeom>
        </p:spPr>
        <p:txBody>
          <a:bodyPr anchor="t" rtlCol="false" tIns="0" lIns="0" bIns="0" rIns="0">
            <a:spAutoFit/>
          </a:bodyPr>
          <a:lstStyle/>
          <a:p>
            <a:pPr>
              <a:lnSpc>
                <a:spcPts val="3919"/>
              </a:lnSpc>
            </a:pPr>
            <a:r>
              <a:rPr lang="en-US" sz="2799">
                <a:solidFill>
                  <a:srgbClr val="365F95"/>
                </a:solidFill>
                <a:latin typeface="Lilita One Bold"/>
              </a:rPr>
              <a:t>MISSION DESCRIPTION</a:t>
            </a:r>
          </a:p>
        </p:txBody>
      </p:sp>
      <p:sp>
        <p:nvSpPr>
          <p:cNvPr name="TextBox 18" id="18"/>
          <p:cNvSpPr txBox="true"/>
          <p:nvPr/>
        </p:nvSpPr>
        <p:spPr>
          <a:xfrm rot="0">
            <a:off x="10667558" y="1733181"/>
            <a:ext cx="2930469" cy="1663065"/>
          </a:xfrm>
          <a:prstGeom prst="rect">
            <a:avLst/>
          </a:prstGeom>
        </p:spPr>
        <p:txBody>
          <a:bodyPr anchor="t" rtlCol="false" tIns="0" lIns="0" bIns="0" rIns="0">
            <a:spAutoFit/>
          </a:bodyPr>
          <a:lstStyle/>
          <a:p>
            <a:pPr>
              <a:lnSpc>
                <a:spcPts val="3360"/>
              </a:lnSpc>
            </a:pPr>
            <a:r>
              <a:rPr lang="en-US" sz="2400">
                <a:solidFill>
                  <a:srgbClr val="000000"/>
                </a:solidFill>
                <a:latin typeface="PT Sans"/>
              </a:rPr>
              <a:t>1:1 Feedback and content clarification.</a:t>
            </a:r>
          </a:p>
          <a:p>
            <a:pPr>
              <a:lnSpc>
                <a:spcPts val="3360"/>
              </a:lnSpc>
            </a:pPr>
            <a:r>
              <a:rPr lang="en-US" sz="2400">
                <a:solidFill>
                  <a:srgbClr val="000000"/>
                </a:solidFill>
                <a:latin typeface="PT Sans"/>
              </a:rPr>
              <a:t>Email questions and Activities eod Friday.</a:t>
            </a:r>
          </a:p>
        </p:txBody>
      </p:sp>
      <p:sp>
        <p:nvSpPr>
          <p:cNvPr name="TextBox 19" id="19"/>
          <p:cNvSpPr txBox="true"/>
          <p:nvPr/>
        </p:nvSpPr>
        <p:spPr>
          <a:xfrm rot="0">
            <a:off x="10598482" y="3954710"/>
            <a:ext cx="2684306" cy="1243965"/>
          </a:xfrm>
          <a:prstGeom prst="rect">
            <a:avLst/>
          </a:prstGeom>
        </p:spPr>
        <p:txBody>
          <a:bodyPr anchor="t" rtlCol="false" tIns="0" lIns="0" bIns="0" rIns="0">
            <a:spAutoFit/>
          </a:bodyPr>
          <a:lstStyle/>
          <a:p>
            <a:pPr>
              <a:lnSpc>
                <a:spcPts val="3360"/>
              </a:lnSpc>
            </a:pPr>
            <a:r>
              <a:rPr lang="en-US" sz="2400">
                <a:solidFill>
                  <a:srgbClr val="000000"/>
                </a:solidFill>
                <a:latin typeface="PT Sans"/>
              </a:rPr>
              <a:t>Continue to work and progress projects. </a:t>
            </a:r>
          </a:p>
        </p:txBody>
      </p:sp>
      <p:sp>
        <p:nvSpPr>
          <p:cNvPr name="TextBox 20" id="20"/>
          <p:cNvSpPr txBox="true"/>
          <p:nvPr/>
        </p:nvSpPr>
        <p:spPr>
          <a:xfrm rot="0">
            <a:off x="15430575" y="1700197"/>
            <a:ext cx="4583529" cy="1663065"/>
          </a:xfrm>
          <a:prstGeom prst="rect">
            <a:avLst/>
          </a:prstGeom>
        </p:spPr>
        <p:txBody>
          <a:bodyPr anchor="t" rtlCol="false" tIns="0" lIns="0" bIns="0" rIns="0">
            <a:spAutoFit/>
          </a:bodyPr>
          <a:lstStyle/>
          <a:p>
            <a:pPr>
              <a:lnSpc>
                <a:spcPts val="3360"/>
              </a:lnSpc>
            </a:pPr>
            <a:r>
              <a:rPr lang="en-US" sz="2400">
                <a:solidFill>
                  <a:srgbClr val="000000"/>
                </a:solidFill>
                <a:latin typeface="PT Sans"/>
              </a:rPr>
              <a:t>Group Share projects</a:t>
            </a:r>
          </a:p>
          <a:p>
            <a:pPr>
              <a:lnSpc>
                <a:spcPts val="3360"/>
              </a:lnSpc>
            </a:pPr>
            <a:r>
              <a:rPr lang="en-US" sz="2400">
                <a:solidFill>
                  <a:srgbClr val="000000"/>
                </a:solidFill>
                <a:latin typeface="PT Sans"/>
              </a:rPr>
              <a:t>Feedback</a:t>
            </a:r>
          </a:p>
          <a:p>
            <a:pPr>
              <a:lnSpc>
                <a:spcPts val="3360"/>
              </a:lnSpc>
            </a:pPr>
            <a:r>
              <a:rPr lang="en-US" sz="2400">
                <a:solidFill>
                  <a:srgbClr val="000000"/>
                </a:solidFill>
                <a:latin typeface="PT Sans"/>
              </a:rPr>
              <a:t>Collaborate</a:t>
            </a:r>
          </a:p>
          <a:p>
            <a:pPr>
              <a:lnSpc>
                <a:spcPts val="3360"/>
              </a:lnSpc>
            </a:pPr>
          </a:p>
        </p:txBody>
      </p:sp>
      <p:sp>
        <p:nvSpPr>
          <p:cNvPr name="TextBox 21" id="21"/>
          <p:cNvSpPr txBox="true"/>
          <p:nvPr/>
        </p:nvSpPr>
        <p:spPr>
          <a:xfrm rot="0">
            <a:off x="15430575" y="1199817"/>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WEEK 3</a:t>
            </a:r>
          </a:p>
        </p:txBody>
      </p:sp>
      <p:sp>
        <p:nvSpPr>
          <p:cNvPr name="TextBox 22" id="22"/>
          <p:cNvSpPr txBox="true"/>
          <p:nvPr/>
        </p:nvSpPr>
        <p:spPr>
          <a:xfrm rot="0">
            <a:off x="15498165" y="3484810"/>
            <a:ext cx="3359933"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WEEK 4</a:t>
            </a:r>
          </a:p>
        </p:txBody>
      </p:sp>
      <p:sp>
        <p:nvSpPr>
          <p:cNvPr name="TextBox 23" id="23"/>
          <p:cNvSpPr txBox="true"/>
          <p:nvPr/>
        </p:nvSpPr>
        <p:spPr>
          <a:xfrm rot="0">
            <a:off x="15430575" y="3899535"/>
            <a:ext cx="2684306" cy="1243965"/>
          </a:xfrm>
          <a:prstGeom prst="rect">
            <a:avLst/>
          </a:prstGeom>
        </p:spPr>
        <p:txBody>
          <a:bodyPr anchor="t" rtlCol="false" tIns="0" lIns="0" bIns="0" rIns="0">
            <a:spAutoFit/>
          </a:bodyPr>
          <a:lstStyle/>
          <a:p>
            <a:pPr>
              <a:lnSpc>
                <a:spcPts val="3360"/>
              </a:lnSpc>
            </a:pPr>
            <a:r>
              <a:rPr lang="en-US" sz="2400">
                <a:solidFill>
                  <a:srgbClr val="000000"/>
                </a:solidFill>
                <a:latin typeface="PT Sans"/>
              </a:rPr>
              <a:t>Continue to work and progress projects</a:t>
            </a:r>
          </a:p>
        </p:txBody>
      </p:sp>
      <p:sp>
        <p:nvSpPr>
          <p:cNvPr name="Freeform 24" id="24"/>
          <p:cNvSpPr/>
          <p:nvPr/>
        </p:nvSpPr>
        <p:spPr>
          <a:xfrm flipH="false" flipV="false" rot="0">
            <a:off x="13787613" y="3745365"/>
            <a:ext cx="1107689" cy="845997"/>
          </a:xfrm>
          <a:custGeom>
            <a:avLst/>
            <a:gdLst/>
            <a:ahLst/>
            <a:cxnLst/>
            <a:rect r="r" b="b" t="t" l="l"/>
            <a:pathLst>
              <a:path h="845997" w="1107689">
                <a:moveTo>
                  <a:pt x="0" y="0"/>
                </a:moveTo>
                <a:lnTo>
                  <a:pt x="1107689" y="0"/>
                </a:lnTo>
                <a:lnTo>
                  <a:pt x="1107689" y="845997"/>
                </a:lnTo>
                <a:lnTo>
                  <a:pt x="0" y="8459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69836" y="3650229"/>
            <a:ext cx="11979323" cy="8712235"/>
          </a:xfrm>
          <a:custGeom>
            <a:avLst/>
            <a:gdLst/>
            <a:ahLst/>
            <a:cxnLst/>
            <a:rect r="r" b="b" t="t" l="l"/>
            <a:pathLst>
              <a:path h="8712235" w="11979323">
                <a:moveTo>
                  <a:pt x="0" y="0"/>
                </a:moveTo>
                <a:lnTo>
                  <a:pt x="11979323" y="0"/>
                </a:lnTo>
                <a:lnTo>
                  <a:pt x="11979323" y="8712235"/>
                </a:lnTo>
                <a:lnTo>
                  <a:pt x="0" y="87122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8499491" y="-575847"/>
            <a:ext cx="14308229" cy="9209213"/>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0" t="-1905" r="0" b="-1905"/>
              </a:stretch>
            </a:blipFill>
          </p:spPr>
        </p:sp>
      </p:grpSp>
      <p:sp>
        <p:nvSpPr>
          <p:cNvPr name="Freeform 5" id="5"/>
          <p:cNvSpPr/>
          <p:nvPr/>
        </p:nvSpPr>
        <p:spPr>
          <a:xfrm flipH="false" flipV="false" rot="0">
            <a:off x="2215331" y="1871834"/>
            <a:ext cx="4534304" cy="1022486"/>
          </a:xfrm>
          <a:custGeom>
            <a:avLst/>
            <a:gdLst/>
            <a:ahLst/>
            <a:cxnLst/>
            <a:rect r="r" b="b" t="t" l="l"/>
            <a:pathLst>
              <a:path h="1022486" w="4534304">
                <a:moveTo>
                  <a:pt x="0" y="0"/>
                </a:moveTo>
                <a:lnTo>
                  <a:pt x="4534304" y="0"/>
                </a:lnTo>
                <a:lnTo>
                  <a:pt x="4534304" y="1022486"/>
                </a:lnTo>
                <a:lnTo>
                  <a:pt x="0" y="10224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947652" y="2310463"/>
            <a:ext cx="5810799" cy="1718296"/>
          </a:xfrm>
          <a:prstGeom prst="rect">
            <a:avLst/>
          </a:prstGeom>
        </p:spPr>
        <p:txBody>
          <a:bodyPr anchor="t" rtlCol="false" tIns="0" lIns="0" bIns="0" rIns="0">
            <a:spAutoFit/>
          </a:bodyPr>
          <a:lstStyle/>
          <a:p>
            <a:pPr>
              <a:lnSpc>
                <a:spcPts val="6718"/>
              </a:lnSpc>
            </a:pPr>
            <a:r>
              <a:rPr lang="en-US" sz="5998">
                <a:solidFill>
                  <a:srgbClr val="000000"/>
                </a:solidFill>
                <a:latin typeface="Lilita One"/>
              </a:rPr>
              <a:t>WHAT IS ELEARNING ?</a:t>
            </a:r>
          </a:p>
        </p:txBody>
      </p:sp>
      <p:sp>
        <p:nvSpPr>
          <p:cNvPr name="Freeform 7" id="7"/>
          <p:cNvSpPr/>
          <p:nvPr/>
        </p:nvSpPr>
        <p:spPr>
          <a:xfrm flipH="false" flipV="false" rot="0">
            <a:off x="6130643" y="4287367"/>
            <a:ext cx="595880" cy="661170"/>
          </a:xfrm>
          <a:custGeom>
            <a:avLst/>
            <a:gdLst/>
            <a:ahLst/>
            <a:cxnLst/>
            <a:rect r="r" b="b" t="t" l="l"/>
            <a:pathLst>
              <a:path h="661170" w="595880">
                <a:moveTo>
                  <a:pt x="0" y="0"/>
                </a:moveTo>
                <a:lnTo>
                  <a:pt x="595880" y="0"/>
                </a:lnTo>
                <a:lnTo>
                  <a:pt x="595880" y="661170"/>
                </a:lnTo>
                <a:lnTo>
                  <a:pt x="0" y="6611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947652" y="7190956"/>
            <a:ext cx="5228439" cy="1663065"/>
          </a:xfrm>
          <a:prstGeom prst="rect">
            <a:avLst/>
          </a:prstGeom>
        </p:spPr>
        <p:txBody>
          <a:bodyPr anchor="t" rtlCol="false" tIns="0" lIns="0" bIns="0" rIns="0">
            <a:spAutoFit/>
          </a:bodyPr>
          <a:lstStyle/>
          <a:p>
            <a:pPr>
              <a:lnSpc>
                <a:spcPts val="3360"/>
              </a:lnSpc>
            </a:pPr>
            <a:r>
              <a:rPr lang="en-US" sz="2400">
                <a:solidFill>
                  <a:srgbClr val="000000"/>
                </a:solidFill>
                <a:latin typeface="PT Sans"/>
              </a:rPr>
              <a:t>Online, Asynchronous, synchronous, blended learning classrooms, flipped classrooms, MOOCs, satellite courses, distance learning</a:t>
            </a:r>
          </a:p>
        </p:txBody>
      </p:sp>
      <p:sp>
        <p:nvSpPr>
          <p:cNvPr name="TextBox 9" id="9"/>
          <p:cNvSpPr txBox="true"/>
          <p:nvPr/>
        </p:nvSpPr>
        <p:spPr>
          <a:xfrm rot="0">
            <a:off x="1947652" y="6690576"/>
            <a:ext cx="448093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EXAMPLES</a:t>
            </a:r>
          </a:p>
        </p:txBody>
      </p:sp>
      <p:sp>
        <p:nvSpPr>
          <p:cNvPr name="TextBox 10" id="10"/>
          <p:cNvSpPr txBox="true"/>
          <p:nvPr/>
        </p:nvSpPr>
        <p:spPr>
          <a:xfrm rot="0">
            <a:off x="1658321" y="4498910"/>
            <a:ext cx="5059594" cy="1068406"/>
          </a:xfrm>
          <a:prstGeom prst="rect">
            <a:avLst/>
          </a:prstGeom>
        </p:spPr>
        <p:txBody>
          <a:bodyPr anchor="t" rtlCol="false" tIns="0" lIns="0" bIns="0" rIns="0">
            <a:spAutoFit/>
          </a:bodyPr>
          <a:lstStyle/>
          <a:p>
            <a:pPr>
              <a:lnSpc>
                <a:spcPts val="4270"/>
              </a:lnSpc>
              <a:spcBef>
                <a:spcPct val="0"/>
              </a:spcBef>
            </a:pPr>
            <a:r>
              <a:rPr lang="en-US" sz="3050">
                <a:solidFill>
                  <a:srgbClr val="000000"/>
                </a:solidFill>
                <a:latin typeface="Lilita One Bold"/>
              </a:rPr>
              <a:t>LEARNING CONDUCTED VIA ELECTRONIC MEDIA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286060" y="1344723"/>
            <a:ext cx="4166405" cy="939524"/>
          </a:xfrm>
          <a:custGeom>
            <a:avLst/>
            <a:gdLst/>
            <a:ahLst/>
            <a:cxnLst/>
            <a:rect r="r" b="b" t="t" l="l"/>
            <a:pathLst>
              <a:path h="939524" w="4166405">
                <a:moveTo>
                  <a:pt x="0" y="0"/>
                </a:moveTo>
                <a:lnTo>
                  <a:pt x="4166404" y="0"/>
                </a:lnTo>
                <a:lnTo>
                  <a:pt x="4166404" y="939524"/>
                </a:lnTo>
                <a:lnTo>
                  <a:pt x="0" y="93952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2196838" y="-1532409"/>
            <a:ext cx="11708173" cy="7535737"/>
            <a:chOff x="0" y="0"/>
            <a:chExt cx="5513070" cy="3548380"/>
          </a:xfrm>
        </p:grpSpPr>
        <p:sp>
          <p:nvSpPr>
            <p:cNvPr name="Freeform 4" id="4"/>
            <p:cNvSpPr/>
            <p:nvPr/>
          </p:nvSpPr>
          <p:spPr>
            <a:xfrm flipH="false" flipV="false" rot="0">
              <a:off x="-2540" y="-15240"/>
              <a:ext cx="5515610" cy="3563620"/>
            </a:xfrm>
            <a:custGeom>
              <a:avLst/>
              <a:gdLst/>
              <a:ahLst/>
              <a:cxnLst/>
              <a:rect r="r" b="b" t="t" l="l"/>
              <a:pathLst>
                <a:path h="3563620" w="551561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0"/>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4"/>
              <a:stretch>
                <a:fillRect l="0" t="0" r="0" b="-3616"/>
              </a:stretch>
            </a:blipFill>
          </p:spPr>
        </p:sp>
      </p:grpSp>
      <p:sp>
        <p:nvSpPr>
          <p:cNvPr name="Freeform 5" id="5"/>
          <p:cNvSpPr/>
          <p:nvPr/>
        </p:nvSpPr>
        <p:spPr>
          <a:xfrm flipH="false" flipV="false" rot="0">
            <a:off x="10240830" y="270072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200941" y="584808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200941" y="7689251"/>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2841282" y="5848089"/>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2841282" y="7689251"/>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3180353" y="6080419"/>
            <a:ext cx="953790" cy="1104388"/>
          </a:xfrm>
          <a:custGeom>
            <a:avLst/>
            <a:gdLst/>
            <a:ahLst/>
            <a:cxnLst/>
            <a:rect r="r" b="b" t="t" l="l"/>
            <a:pathLst>
              <a:path h="1104388" w="953790">
                <a:moveTo>
                  <a:pt x="0" y="0"/>
                </a:moveTo>
                <a:lnTo>
                  <a:pt x="953790" y="0"/>
                </a:lnTo>
                <a:lnTo>
                  <a:pt x="953790" y="1104388"/>
                </a:lnTo>
                <a:lnTo>
                  <a:pt x="0" y="11043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3034154" y="8022715"/>
            <a:ext cx="1246189" cy="886352"/>
          </a:xfrm>
          <a:custGeom>
            <a:avLst/>
            <a:gdLst/>
            <a:ahLst/>
            <a:cxnLst/>
            <a:rect r="r" b="b" t="t" l="l"/>
            <a:pathLst>
              <a:path h="886352" w="1246189">
                <a:moveTo>
                  <a:pt x="0" y="0"/>
                </a:moveTo>
                <a:lnTo>
                  <a:pt x="1246188" y="0"/>
                </a:lnTo>
                <a:lnTo>
                  <a:pt x="1246188" y="886351"/>
                </a:lnTo>
                <a:lnTo>
                  <a:pt x="0" y="88635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10463291" y="3068059"/>
            <a:ext cx="1139978" cy="911982"/>
          </a:xfrm>
          <a:custGeom>
            <a:avLst/>
            <a:gdLst/>
            <a:ahLst/>
            <a:cxnLst/>
            <a:rect r="r" b="b" t="t" l="l"/>
            <a:pathLst>
              <a:path h="911982" w="1139978">
                <a:moveTo>
                  <a:pt x="0" y="0"/>
                </a:moveTo>
                <a:lnTo>
                  <a:pt x="1139977" y="0"/>
                </a:lnTo>
                <a:lnTo>
                  <a:pt x="1139977" y="911982"/>
                </a:lnTo>
                <a:lnTo>
                  <a:pt x="0" y="91198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10422320" y="6215418"/>
            <a:ext cx="1142141" cy="762379"/>
          </a:xfrm>
          <a:custGeom>
            <a:avLst/>
            <a:gdLst/>
            <a:ahLst/>
            <a:cxnLst/>
            <a:rect r="r" b="b" t="t" l="l"/>
            <a:pathLst>
              <a:path h="762379" w="1142141">
                <a:moveTo>
                  <a:pt x="0" y="0"/>
                </a:moveTo>
                <a:lnTo>
                  <a:pt x="1142141" y="0"/>
                </a:lnTo>
                <a:lnTo>
                  <a:pt x="1142141" y="762380"/>
                </a:lnTo>
                <a:lnTo>
                  <a:pt x="0" y="76238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0">
            <a:off x="10422320" y="8198188"/>
            <a:ext cx="1180949" cy="645093"/>
          </a:xfrm>
          <a:custGeom>
            <a:avLst/>
            <a:gdLst/>
            <a:ahLst/>
            <a:cxnLst/>
            <a:rect r="r" b="b" t="t" l="l"/>
            <a:pathLst>
              <a:path h="645093" w="1180949">
                <a:moveTo>
                  <a:pt x="0" y="0"/>
                </a:moveTo>
                <a:lnTo>
                  <a:pt x="1180948" y="0"/>
                </a:lnTo>
                <a:lnTo>
                  <a:pt x="1180948" y="645093"/>
                </a:lnTo>
                <a:lnTo>
                  <a:pt x="0" y="64509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5" id="15"/>
          <p:cNvSpPr txBox="true"/>
          <p:nvPr/>
        </p:nvSpPr>
        <p:spPr>
          <a:xfrm rot="0">
            <a:off x="10200941" y="1738661"/>
            <a:ext cx="6806045"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BRIEF HISTORY</a:t>
            </a:r>
          </a:p>
        </p:txBody>
      </p:sp>
      <p:sp>
        <p:nvSpPr>
          <p:cNvPr name="TextBox 16" id="16"/>
          <p:cNvSpPr txBox="true"/>
          <p:nvPr/>
        </p:nvSpPr>
        <p:spPr>
          <a:xfrm rot="0">
            <a:off x="12140968" y="3289674"/>
            <a:ext cx="5118332" cy="2501265"/>
          </a:xfrm>
          <a:prstGeom prst="rect">
            <a:avLst/>
          </a:prstGeom>
        </p:spPr>
        <p:txBody>
          <a:bodyPr anchor="t" rtlCol="false" tIns="0" lIns="0" bIns="0" rIns="0">
            <a:spAutoFit/>
          </a:bodyPr>
          <a:lstStyle/>
          <a:p>
            <a:pPr>
              <a:lnSpc>
                <a:spcPts val="3360"/>
              </a:lnSpc>
            </a:pPr>
            <a:r>
              <a:rPr lang="en-US" sz="2400">
                <a:solidFill>
                  <a:srgbClr val="000000"/>
                </a:solidFill>
                <a:latin typeface="PT Sans"/>
              </a:rPr>
              <a:t>BF Skinner: Learning influence design</a:t>
            </a:r>
          </a:p>
          <a:p>
            <a:pPr>
              <a:lnSpc>
                <a:spcPts val="3360"/>
              </a:lnSpc>
            </a:pPr>
            <a:r>
              <a:rPr lang="en-US" sz="2400">
                <a:solidFill>
                  <a:srgbClr val="000000"/>
                </a:solidFill>
                <a:latin typeface="PT Sans"/>
              </a:rPr>
              <a:t>Robert Mager: Objectives</a:t>
            </a:r>
          </a:p>
          <a:p>
            <a:pPr>
              <a:lnSpc>
                <a:spcPts val="3360"/>
              </a:lnSpc>
            </a:pPr>
            <a:r>
              <a:rPr lang="en-US" sz="2400">
                <a:solidFill>
                  <a:srgbClr val="000000"/>
                </a:solidFill>
                <a:latin typeface="PT Sans"/>
              </a:rPr>
              <a:t>Blooms taxonomy</a:t>
            </a:r>
          </a:p>
          <a:p>
            <a:pPr>
              <a:lnSpc>
                <a:spcPts val="3360"/>
              </a:lnSpc>
            </a:pPr>
            <a:r>
              <a:rPr lang="en-US" sz="2400">
                <a:solidFill>
                  <a:srgbClr val="000000"/>
                </a:solidFill>
                <a:latin typeface="PT Sans"/>
              </a:rPr>
              <a:t>Robert Gangne : 5 domains of learning outcomes, 9 Events of Instruction</a:t>
            </a:r>
          </a:p>
          <a:p>
            <a:pPr>
              <a:lnSpc>
                <a:spcPts val="3360"/>
              </a:lnSpc>
            </a:pPr>
            <a:r>
              <a:rPr lang="en-US" sz="2400">
                <a:solidFill>
                  <a:srgbClr val="000000"/>
                </a:solidFill>
                <a:latin typeface="PT Sans"/>
              </a:rPr>
              <a:t>Theories/ Models</a:t>
            </a:r>
          </a:p>
        </p:txBody>
      </p:sp>
      <p:sp>
        <p:nvSpPr>
          <p:cNvPr name="TextBox 17" id="17"/>
          <p:cNvSpPr txBox="true"/>
          <p:nvPr/>
        </p:nvSpPr>
        <p:spPr>
          <a:xfrm rot="0">
            <a:off x="12140968" y="2789294"/>
            <a:ext cx="317255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1950/1960</a:t>
            </a:r>
          </a:p>
        </p:txBody>
      </p:sp>
      <p:sp>
        <p:nvSpPr>
          <p:cNvPr name="TextBox 18" id="18"/>
          <p:cNvSpPr txBox="true"/>
          <p:nvPr/>
        </p:nvSpPr>
        <p:spPr>
          <a:xfrm rot="0">
            <a:off x="12101079" y="6437033"/>
            <a:ext cx="4583529" cy="405765"/>
          </a:xfrm>
          <a:prstGeom prst="rect">
            <a:avLst/>
          </a:prstGeom>
        </p:spPr>
        <p:txBody>
          <a:bodyPr anchor="t" rtlCol="false" tIns="0" lIns="0" bIns="0" rIns="0">
            <a:spAutoFit/>
          </a:bodyPr>
          <a:lstStyle/>
          <a:p>
            <a:pPr>
              <a:lnSpc>
                <a:spcPts val="3360"/>
              </a:lnSpc>
            </a:pPr>
            <a:r>
              <a:rPr lang="en-US" sz="2400">
                <a:solidFill>
                  <a:srgbClr val="000000"/>
                </a:solidFill>
                <a:latin typeface="PT Sans"/>
              </a:rPr>
              <a:t>Internet</a:t>
            </a:r>
          </a:p>
        </p:txBody>
      </p:sp>
      <p:sp>
        <p:nvSpPr>
          <p:cNvPr name="TextBox 19" id="19"/>
          <p:cNvSpPr txBox="true"/>
          <p:nvPr/>
        </p:nvSpPr>
        <p:spPr>
          <a:xfrm rot="0">
            <a:off x="12101079" y="5936653"/>
            <a:ext cx="306916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COMPUTER AGE</a:t>
            </a:r>
          </a:p>
        </p:txBody>
      </p:sp>
      <p:sp>
        <p:nvSpPr>
          <p:cNvPr name="TextBox 20" id="20"/>
          <p:cNvSpPr txBox="true"/>
          <p:nvPr/>
        </p:nvSpPr>
        <p:spPr>
          <a:xfrm rot="0">
            <a:off x="12101079" y="8278196"/>
            <a:ext cx="4583529" cy="1243518"/>
          </a:xfrm>
          <a:prstGeom prst="rect">
            <a:avLst/>
          </a:prstGeom>
        </p:spPr>
        <p:txBody>
          <a:bodyPr anchor="t" rtlCol="false" tIns="0" lIns="0" bIns="0" rIns="0">
            <a:spAutoFit/>
          </a:bodyPr>
          <a:lstStyle/>
          <a:p>
            <a:pPr>
              <a:lnSpc>
                <a:spcPts val="3360"/>
              </a:lnSpc>
            </a:pPr>
            <a:r>
              <a:rPr lang="en-US" sz="2400">
                <a:solidFill>
                  <a:srgbClr val="000000"/>
                </a:solidFill>
                <a:latin typeface="PT Sans"/>
              </a:rPr>
              <a:t>Presentations are communication tools that can be used as demonstrations.</a:t>
            </a:r>
          </a:p>
        </p:txBody>
      </p:sp>
      <p:sp>
        <p:nvSpPr>
          <p:cNvPr name="TextBox 21" id="21"/>
          <p:cNvSpPr txBox="true"/>
          <p:nvPr/>
        </p:nvSpPr>
        <p:spPr>
          <a:xfrm rot="0">
            <a:off x="12101079" y="7777815"/>
            <a:ext cx="290307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COVID</a:t>
            </a:r>
          </a:p>
        </p:txBody>
      </p:sp>
      <p:sp>
        <p:nvSpPr>
          <p:cNvPr name="TextBox 22" id="22"/>
          <p:cNvSpPr txBox="true"/>
          <p:nvPr/>
        </p:nvSpPr>
        <p:spPr>
          <a:xfrm rot="0">
            <a:off x="4741419" y="6437033"/>
            <a:ext cx="4583529" cy="824865"/>
          </a:xfrm>
          <a:prstGeom prst="rect">
            <a:avLst/>
          </a:prstGeom>
        </p:spPr>
        <p:txBody>
          <a:bodyPr anchor="t" rtlCol="false" tIns="0" lIns="0" bIns="0" rIns="0">
            <a:spAutoFit/>
          </a:bodyPr>
          <a:lstStyle/>
          <a:p>
            <a:pPr>
              <a:lnSpc>
                <a:spcPts val="3360"/>
              </a:lnSpc>
            </a:pPr>
            <a:r>
              <a:rPr lang="en-US" sz="2400">
                <a:solidFill>
                  <a:srgbClr val="000000"/>
                </a:solidFill>
                <a:latin typeface="PT Sans"/>
              </a:rPr>
              <a:t>Classical conditioning and how people forget</a:t>
            </a:r>
          </a:p>
        </p:txBody>
      </p:sp>
      <p:sp>
        <p:nvSpPr>
          <p:cNvPr name="TextBox 23" id="23"/>
          <p:cNvSpPr txBox="true"/>
          <p:nvPr/>
        </p:nvSpPr>
        <p:spPr>
          <a:xfrm rot="0">
            <a:off x="4741419" y="5936653"/>
            <a:ext cx="3902568"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EBBINGHAUS &amp; PAVLOV</a:t>
            </a:r>
          </a:p>
        </p:txBody>
      </p:sp>
      <p:sp>
        <p:nvSpPr>
          <p:cNvPr name="TextBox 24" id="24"/>
          <p:cNvSpPr txBox="true"/>
          <p:nvPr/>
        </p:nvSpPr>
        <p:spPr>
          <a:xfrm rot="0">
            <a:off x="4741419" y="8278196"/>
            <a:ext cx="4583529" cy="1243965"/>
          </a:xfrm>
          <a:prstGeom prst="rect">
            <a:avLst/>
          </a:prstGeom>
        </p:spPr>
        <p:txBody>
          <a:bodyPr anchor="t" rtlCol="false" tIns="0" lIns="0" bIns="0" rIns="0">
            <a:spAutoFit/>
          </a:bodyPr>
          <a:lstStyle/>
          <a:p>
            <a:pPr>
              <a:lnSpc>
                <a:spcPts val="3360"/>
              </a:lnSpc>
            </a:pPr>
            <a:r>
              <a:rPr lang="en-US" sz="2400">
                <a:solidFill>
                  <a:srgbClr val="000000"/>
                </a:solidFill>
                <a:latin typeface="PT Sans"/>
              </a:rPr>
              <a:t>Mass train technical skills</a:t>
            </a:r>
          </a:p>
          <a:p>
            <a:pPr>
              <a:lnSpc>
                <a:spcPts val="3360"/>
              </a:lnSpc>
            </a:pPr>
            <a:r>
              <a:rPr lang="en-US" sz="2400">
                <a:solidFill>
                  <a:srgbClr val="000000"/>
                </a:solidFill>
                <a:latin typeface="PT Sans"/>
              </a:rPr>
              <a:t>Course Design: Analysis, Design, Evaluation</a:t>
            </a:r>
          </a:p>
        </p:txBody>
      </p:sp>
      <p:sp>
        <p:nvSpPr>
          <p:cNvPr name="TextBox 25" id="25"/>
          <p:cNvSpPr txBox="true"/>
          <p:nvPr/>
        </p:nvSpPr>
        <p:spPr>
          <a:xfrm rot="0">
            <a:off x="4741419" y="7777815"/>
            <a:ext cx="3550441"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WWII US MILITARY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89765" y="1022339"/>
            <a:ext cx="8286488" cy="8235961"/>
          </a:xfrm>
          <a:custGeom>
            <a:avLst/>
            <a:gdLst/>
            <a:ahLst/>
            <a:cxnLst/>
            <a:rect r="r" b="b" t="t" l="l"/>
            <a:pathLst>
              <a:path h="8235961" w="8286488">
                <a:moveTo>
                  <a:pt x="0" y="0"/>
                </a:moveTo>
                <a:lnTo>
                  <a:pt x="8286488" y="0"/>
                </a:lnTo>
                <a:lnTo>
                  <a:pt x="8286488" y="8235961"/>
                </a:lnTo>
                <a:lnTo>
                  <a:pt x="0" y="82359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146305" y="6898595"/>
            <a:ext cx="608530" cy="1029226"/>
          </a:xfrm>
          <a:custGeom>
            <a:avLst/>
            <a:gdLst/>
            <a:ahLst/>
            <a:cxnLst/>
            <a:rect r="r" b="b" t="t" l="l"/>
            <a:pathLst>
              <a:path h="1029226" w="608530">
                <a:moveTo>
                  <a:pt x="0" y="0"/>
                </a:moveTo>
                <a:lnTo>
                  <a:pt x="608529" y="0"/>
                </a:lnTo>
                <a:lnTo>
                  <a:pt x="608529" y="1029226"/>
                </a:lnTo>
                <a:lnTo>
                  <a:pt x="0" y="10292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5400000">
            <a:off x="-584740" y="3962790"/>
            <a:ext cx="4166405" cy="939524"/>
          </a:xfrm>
          <a:custGeom>
            <a:avLst/>
            <a:gdLst/>
            <a:ahLst/>
            <a:cxnLst/>
            <a:rect r="r" b="b" t="t" l="l"/>
            <a:pathLst>
              <a:path h="939524" w="4166405">
                <a:moveTo>
                  <a:pt x="0" y="0"/>
                </a:moveTo>
                <a:lnTo>
                  <a:pt x="4166404" y="0"/>
                </a:lnTo>
                <a:lnTo>
                  <a:pt x="4166404" y="939524"/>
                </a:lnTo>
                <a:lnTo>
                  <a:pt x="0" y="9395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5644242" y="-293467"/>
            <a:ext cx="3230116" cy="1579820"/>
          </a:xfrm>
          <a:custGeom>
            <a:avLst/>
            <a:gdLst/>
            <a:ahLst/>
            <a:cxnLst/>
            <a:rect r="r" b="b" t="t" l="l"/>
            <a:pathLst>
              <a:path h="1579820" w="3230116">
                <a:moveTo>
                  <a:pt x="0" y="0"/>
                </a:moveTo>
                <a:lnTo>
                  <a:pt x="3230116" y="0"/>
                </a:lnTo>
                <a:lnTo>
                  <a:pt x="3230116" y="1579820"/>
                </a:lnTo>
                <a:lnTo>
                  <a:pt x="0" y="15798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6587118" y="6092499"/>
            <a:ext cx="1268179" cy="846510"/>
          </a:xfrm>
          <a:custGeom>
            <a:avLst/>
            <a:gdLst/>
            <a:ahLst/>
            <a:cxnLst/>
            <a:rect r="r" b="b" t="t" l="l"/>
            <a:pathLst>
              <a:path h="846510" w="1268179">
                <a:moveTo>
                  <a:pt x="0" y="0"/>
                </a:moveTo>
                <a:lnTo>
                  <a:pt x="1268179" y="0"/>
                </a:lnTo>
                <a:lnTo>
                  <a:pt x="1268179" y="846510"/>
                </a:lnTo>
                <a:lnTo>
                  <a:pt x="0" y="84651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5734139" y="2261964"/>
            <a:ext cx="1487069" cy="1245420"/>
          </a:xfrm>
          <a:custGeom>
            <a:avLst/>
            <a:gdLst/>
            <a:ahLst/>
            <a:cxnLst/>
            <a:rect r="r" b="b" t="t" l="l"/>
            <a:pathLst>
              <a:path h="1245420" w="1487069">
                <a:moveTo>
                  <a:pt x="0" y="0"/>
                </a:moveTo>
                <a:lnTo>
                  <a:pt x="1487069" y="0"/>
                </a:lnTo>
                <a:lnTo>
                  <a:pt x="1487069" y="1245421"/>
                </a:lnTo>
                <a:lnTo>
                  <a:pt x="0" y="124542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9220488" y="2204814"/>
            <a:ext cx="5713771" cy="422845"/>
          </a:xfrm>
          <a:prstGeom prst="rect">
            <a:avLst/>
          </a:prstGeom>
        </p:spPr>
        <p:txBody>
          <a:bodyPr anchor="t" rtlCol="false" tIns="0" lIns="0" bIns="0" rIns="0">
            <a:spAutoFit/>
          </a:bodyPr>
          <a:lstStyle/>
          <a:p>
            <a:pPr>
              <a:lnSpc>
                <a:spcPts val="3430"/>
              </a:lnSpc>
            </a:pPr>
            <a:r>
              <a:rPr lang="en-US" sz="2450">
                <a:solidFill>
                  <a:srgbClr val="000000"/>
                </a:solidFill>
                <a:latin typeface="PT Sans"/>
              </a:rPr>
              <a:t>University of Alberta</a:t>
            </a:r>
          </a:p>
        </p:txBody>
      </p:sp>
      <p:sp>
        <p:nvSpPr>
          <p:cNvPr name="TextBox 9" id="9"/>
          <p:cNvSpPr txBox="true"/>
          <p:nvPr/>
        </p:nvSpPr>
        <p:spPr>
          <a:xfrm rot="0">
            <a:off x="9220488" y="1703806"/>
            <a:ext cx="4789946" cy="498880"/>
          </a:xfrm>
          <a:prstGeom prst="rect">
            <a:avLst/>
          </a:prstGeom>
        </p:spPr>
        <p:txBody>
          <a:bodyPr anchor="t" rtlCol="false" tIns="0" lIns="0" bIns="0" rIns="0">
            <a:spAutoFit/>
          </a:bodyPr>
          <a:lstStyle/>
          <a:p>
            <a:pPr>
              <a:lnSpc>
                <a:spcPts val="4002"/>
              </a:lnSpc>
            </a:pPr>
            <a:r>
              <a:rPr lang="en-US" sz="2859">
                <a:solidFill>
                  <a:srgbClr val="D4A276"/>
                </a:solidFill>
                <a:latin typeface="Lilita One"/>
              </a:rPr>
              <a:t>ONLINE TEACHING 1968</a:t>
            </a:r>
          </a:p>
        </p:txBody>
      </p:sp>
      <p:sp>
        <p:nvSpPr>
          <p:cNvPr name="TextBox 10" id="10"/>
          <p:cNvSpPr txBox="true"/>
          <p:nvPr/>
        </p:nvSpPr>
        <p:spPr>
          <a:xfrm rot="0">
            <a:off x="14315335" y="1703806"/>
            <a:ext cx="2916282" cy="499803"/>
          </a:xfrm>
          <a:prstGeom prst="rect">
            <a:avLst/>
          </a:prstGeom>
        </p:spPr>
        <p:txBody>
          <a:bodyPr anchor="t" rtlCol="false" tIns="0" lIns="0" bIns="0" rIns="0">
            <a:spAutoFit/>
          </a:bodyPr>
          <a:lstStyle/>
          <a:p>
            <a:pPr>
              <a:lnSpc>
                <a:spcPts val="4002"/>
              </a:lnSpc>
            </a:pPr>
            <a:r>
              <a:rPr lang="en-US" sz="2859">
                <a:solidFill>
                  <a:srgbClr val="9D7454"/>
                </a:solidFill>
                <a:latin typeface="Lilita One Bold"/>
              </a:rPr>
              <a:t>1950 RADIO</a:t>
            </a:r>
          </a:p>
        </p:txBody>
      </p:sp>
      <p:sp>
        <p:nvSpPr>
          <p:cNvPr name="TextBox 11" id="11"/>
          <p:cNvSpPr txBox="true"/>
          <p:nvPr/>
        </p:nvSpPr>
        <p:spPr>
          <a:xfrm rot="0">
            <a:off x="13469064" y="8049187"/>
            <a:ext cx="4018513" cy="499803"/>
          </a:xfrm>
          <a:prstGeom prst="rect">
            <a:avLst/>
          </a:prstGeom>
        </p:spPr>
        <p:txBody>
          <a:bodyPr anchor="t" rtlCol="false" tIns="0" lIns="0" bIns="0" rIns="0">
            <a:spAutoFit/>
          </a:bodyPr>
          <a:lstStyle/>
          <a:p>
            <a:pPr>
              <a:lnSpc>
                <a:spcPts val="4002"/>
              </a:lnSpc>
            </a:pPr>
            <a:r>
              <a:rPr lang="en-US" sz="2859">
                <a:solidFill>
                  <a:srgbClr val="D4A276"/>
                </a:solidFill>
                <a:latin typeface="Lilita One Bold"/>
              </a:rPr>
              <a:t>2010 SOCIAL LEARNING</a:t>
            </a:r>
          </a:p>
        </p:txBody>
      </p:sp>
      <p:sp>
        <p:nvSpPr>
          <p:cNvPr name="TextBox 12" id="12"/>
          <p:cNvSpPr txBox="true"/>
          <p:nvPr/>
        </p:nvSpPr>
        <p:spPr>
          <a:xfrm rot="-5400000">
            <a:off x="-2030682" y="4708215"/>
            <a:ext cx="7714294" cy="870571"/>
          </a:xfrm>
          <a:prstGeom prst="rect">
            <a:avLst/>
          </a:prstGeom>
        </p:spPr>
        <p:txBody>
          <a:bodyPr anchor="t" rtlCol="false" tIns="0" lIns="0" bIns="0" rIns="0">
            <a:spAutoFit/>
          </a:bodyPr>
          <a:lstStyle/>
          <a:p>
            <a:pPr algn="ctr">
              <a:lnSpc>
                <a:spcPts val="6718"/>
              </a:lnSpc>
            </a:pPr>
            <a:r>
              <a:rPr lang="en-US" sz="5998">
                <a:solidFill>
                  <a:srgbClr val="000000"/>
                </a:solidFill>
                <a:latin typeface="Lilita One"/>
              </a:rPr>
              <a:t>DEVELOPMENT</a:t>
            </a:r>
          </a:p>
        </p:txBody>
      </p:sp>
      <p:sp>
        <p:nvSpPr>
          <p:cNvPr name="TextBox 13" id="13"/>
          <p:cNvSpPr txBox="true"/>
          <p:nvPr/>
        </p:nvSpPr>
        <p:spPr>
          <a:xfrm rot="0">
            <a:off x="12196925" y="4588581"/>
            <a:ext cx="4789946" cy="499803"/>
          </a:xfrm>
          <a:prstGeom prst="rect">
            <a:avLst/>
          </a:prstGeom>
        </p:spPr>
        <p:txBody>
          <a:bodyPr anchor="t" rtlCol="false" tIns="0" lIns="0" bIns="0" rIns="0">
            <a:spAutoFit/>
          </a:bodyPr>
          <a:lstStyle/>
          <a:p>
            <a:pPr>
              <a:lnSpc>
                <a:spcPts val="4002"/>
              </a:lnSpc>
            </a:pPr>
            <a:r>
              <a:rPr lang="en-US" sz="2859">
                <a:solidFill>
                  <a:srgbClr val="D4A276"/>
                </a:solidFill>
                <a:latin typeface="Lilita One Bold"/>
              </a:rPr>
              <a:t>1996 ELEARNING TERM</a:t>
            </a:r>
          </a:p>
        </p:txBody>
      </p:sp>
      <p:sp>
        <p:nvSpPr>
          <p:cNvPr name="TextBox 14" id="14"/>
          <p:cNvSpPr txBox="true"/>
          <p:nvPr/>
        </p:nvSpPr>
        <p:spPr>
          <a:xfrm rot="0">
            <a:off x="12143067" y="5550631"/>
            <a:ext cx="5582384" cy="499803"/>
          </a:xfrm>
          <a:prstGeom prst="rect">
            <a:avLst/>
          </a:prstGeom>
        </p:spPr>
        <p:txBody>
          <a:bodyPr anchor="t" rtlCol="false" tIns="0" lIns="0" bIns="0" rIns="0">
            <a:spAutoFit/>
          </a:bodyPr>
          <a:lstStyle/>
          <a:p>
            <a:pPr>
              <a:lnSpc>
                <a:spcPts val="4002"/>
              </a:lnSpc>
            </a:pPr>
            <a:r>
              <a:rPr lang="en-US" sz="2859">
                <a:solidFill>
                  <a:srgbClr val="9D7454"/>
                </a:solidFill>
                <a:latin typeface="Lilita One Bold"/>
              </a:rPr>
              <a:t>2000 ELEARNING IN BUSINESSES </a:t>
            </a:r>
          </a:p>
        </p:txBody>
      </p:sp>
      <p:sp>
        <p:nvSpPr>
          <p:cNvPr name="TextBox 15" id="15"/>
          <p:cNvSpPr txBox="true"/>
          <p:nvPr/>
        </p:nvSpPr>
        <p:spPr>
          <a:xfrm rot="0">
            <a:off x="13258952" y="6831920"/>
            <a:ext cx="5029048" cy="499803"/>
          </a:xfrm>
          <a:prstGeom prst="rect">
            <a:avLst/>
          </a:prstGeom>
        </p:spPr>
        <p:txBody>
          <a:bodyPr anchor="t" rtlCol="false" tIns="0" lIns="0" bIns="0" rIns="0">
            <a:spAutoFit/>
          </a:bodyPr>
          <a:lstStyle/>
          <a:p>
            <a:pPr>
              <a:lnSpc>
                <a:spcPts val="4002"/>
              </a:lnSpc>
            </a:pPr>
            <a:r>
              <a:rPr lang="en-US" sz="2859">
                <a:solidFill>
                  <a:srgbClr val="9D7454"/>
                </a:solidFill>
                <a:latin typeface="Lilita One Bold"/>
              </a:rPr>
              <a:t>DISTANCE LEARNING </a:t>
            </a:r>
          </a:p>
        </p:txBody>
      </p:sp>
      <p:sp>
        <p:nvSpPr>
          <p:cNvPr name="TextBox 16" id="16"/>
          <p:cNvSpPr txBox="true"/>
          <p:nvPr/>
        </p:nvSpPr>
        <p:spPr>
          <a:xfrm rot="0">
            <a:off x="12077374" y="9248775"/>
            <a:ext cx="5029048" cy="499803"/>
          </a:xfrm>
          <a:prstGeom prst="rect">
            <a:avLst/>
          </a:prstGeom>
        </p:spPr>
        <p:txBody>
          <a:bodyPr anchor="t" rtlCol="false" tIns="0" lIns="0" bIns="0" rIns="0">
            <a:spAutoFit/>
          </a:bodyPr>
          <a:lstStyle/>
          <a:p>
            <a:pPr>
              <a:lnSpc>
                <a:spcPts val="4002"/>
              </a:lnSpc>
            </a:pPr>
            <a:r>
              <a:rPr lang="en-US" sz="2859">
                <a:solidFill>
                  <a:srgbClr val="9D7454"/>
                </a:solidFill>
                <a:latin typeface="Lilita One Bold"/>
              </a:rPr>
              <a:t>MOBILE LEARNING </a:t>
            </a:r>
          </a:p>
        </p:txBody>
      </p:sp>
      <p:sp>
        <p:nvSpPr>
          <p:cNvPr name="TextBox 17" id="17"/>
          <p:cNvSpPr txBox="true"/>
          <p:nvPr/>
        </p:nvSpPr>
        <p:spPr>
          <a:xfrm rot="0">
            <a:off x="13258952" y="3626531"/>
            <a:ext cx="4789946" cy="499803"/>
          </a:xfrm>
          <a:prstGeom prst="rect">
            <a:avLst/>
          </a:prstGeom>
        </p:spPr>
        <p:txBody>
          <a:bodyPr anchor="t" rtlCol="false" tIns="0" lIns="0" bIns="0" rIns="0">
            <a:spAutoFit/>
          </a:bodyPr>
          <a:lstStyle/>
          <a:p>
            <a:pPr>
              <a:lnSpc>
                <a:spcPts val="4002"/>
              </a:lnSpc>
            </a:pPr>
            <a:r>
              <a:rPr lang="en-US" sz="2859">
                <a:solidFill>
                  <a:srgbClr val="D4A276"/>
                </a:solidFill>
                <a:latin typeface="Lilita One Bold"/>
              </a:rPr>
              <a:t>1995 LMS </a:t>
            </a:r>
          </a:p>
        </p:txBody>
      </p:sp>
      <p:sp>
        <p:nvSpPr>
          <p:cNvPr name="TextBox 18" id="18"/>
          <p:cNvSpPr txBox="true"/>
          <p:nvPr/>
        </p:nvSpPr>
        <p:spPr>
          <a:xfrm rot="0">
            <a:off x="9143338" y="3627100"/>
            <a:ext cx="2916282" cy="499803"/>
          </a:xfrm>
          <a:prstGeom prst="rect">
            <a:avLst/>
          </a:prstGeom>
        </p:spPr>
        <p:txBody>
          <a:bodyPr anchor="t" rtlCol="false" tIns="0" lIns="0" bIns="0" rIns="0">
            <a:spAutoFit/>
          </a:bodyPr>
          <a:lstStyle/>
          <a:p>
            <a:pPr>
              <a:lnSpc>
                <a:spcPts val="4002"/>
              </a:lnSpc>
            </a:pPr>
            <a:r>
              <a:rPr lang="en-US" sz="2859">
                <a:solidFill>
                  <a:srgbClr val="9D7454"/>
                </a:solidFill>
                <a:latin typeface="Lilita One Bold"/>
              </a:rPr>
              <a:t>1969 INTERNET</a:t>
            </a:r>
          </a:p>
        </p:txBody>
      </p:sp>
      <p:sp>
        <p:nvSpPr>
          <p:cNvPr name="TextBox 19" id="19"/>
          <p:cNvSpPr txBox="true"/>
          <p:nvPr/>
        </p:nvSpPr>
        <p:spPr>
          <a:xfrm rot="0">
            <a:off x="9144000" y="2773735"/>
            <a:ext cx="6927836" cy="499803"/>
          </a:xfrm>
          <a:prstGeom prst="rect">
            <a:avLst/>
          </a:prstGeom>
        </p:spPr>
        <p:txBody>
          <a:bodyPr anchor="t" rtlCol="false" tIns="0" lIns="0" bIns="0" rIns="0">
            <a:spAutoFit/>
          </a:bodyPr>
          <a:lstStyle/>
          <a:p>
            <a:pPr>
              <a:lnSpc>
                <a:spcPts val="4002"/>
              </a:lnSpc>
            </a:pPr>
            <a:r>
              <a:rPr lang="en-US" sz="2859">
                <a:solidFill>
                  <a:srgbClr val="D4A276"/>
                </a:solidFill>
                <a:latin typeface="Lilita One Bold"/>
              </a:rPr>
              <a:t>1960 FIRST COMPUTER BASED TRAINING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36190" y="-949445"/>
            <a:ext cx="11900392" cy="10840175"/>
          </a:xfrm>
          <a:custGeom>
            <a:avLst/>
            <a:gdLst/>
            <a:ahLst/>
            <a:cxnLst/>
            <a:rect r="r" b="b" t="t" l="l"/>
            <a:pathLst>
              <a:path h="10840175" w="11900392">
                <a:moveTo>
                  <a:pt x="0" y="0"/>
                </a:moveTo>
                <a:lnTo>
                  <a:pt x="11900392" y="0"/>
                </a:lnTo>
                <a:lnTo>
                  <a:pt x="11900392" y="10840175"/>
                </a:lnTo>
                <a:lnTo>
                  <a:pt x="0" y="108401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028700" y="918916"/>
            <a:ext cx="8364677" cy="8449169"/>
            <a:chOff x="0" y="0"/>
            <a:chExt cx="6286500" cy="6350000"/>
          </a:xfrm>
        </p:grpSpPr>
        <p:sp>
          <p:nvSpPr>
            <p:cNvPr name="Freeform 4" id="4"/>
            <p:cNvSpPr/>
            <p:nvPr/>
          </p:nvSpPr>
          <p:spPr>
            <a:xfrm flipH="false" flipV="false" rot="0">
              <a:off x="-157480" y="-19050"/>
              <a:ext cx="6493510" cy="6442710"/>
            </a:xfrm>
            <a:custGeom>
              <a:avLst/>
              <a:gdLst/>
              <a:ahLst/>
              <a:cxnLst/>
              <a:rect r="r" b="b" t="t" l="l"/>
              <a:pathLst>
                <a:path h="6442710" w="6493510">
                  <a:moveTo>
                    <a:pt x="6424930" y="3939540"/>
                  </a:moveTo>
                  <a:cubicBezTo>
                    <a:pt x="6150610" y="4605020"/>
                    <a:pt x="5850890" y="5260340"/>
                    <a:pt x="5519420" y="5897880"/>
                  </a:cubicBezTo>
                  <a:cubicBezTo>
                    <a:pt x="5245100" y="6327140"/>
                    <a:pt x="4709160" y="6226810"/>
                    <a:pt x="4486910" y="5800090"/>
                  </a:cubicBezTo>
                  <a:cubicBezTo>
                    <a:pt x="4116070" y="6037580"/>
                    <a:pt x="3705860" y="6219190"/>
                    <a:pt x="3285490" y="6348730"/>
                  </a:cubicBezTo>
                  <a:cubicBezTo>
                    <a:pt x="2970530" y="6442710"/>
                    <a:pt x="2627630" y="6210300"/>
                    <a:pt x="2585720" y="5887720"/>
                  </a:cubicBezTo>
                  <a:cubicBezTo>
                    <a:pt x="2332990" y="6042660"/>
                    <a:pt x="1969770" y="5947410"/>
                    <a:pt x="1823720" y="5688330"/>
                  </a:cubicBezTo>
                  <a:cubicBezTo>
                    <a:pt x="1710690" y="5487670"/>
                    <a:pt x="1755140" y="5255260"/>
                    <a:pt x="1818640" y="5045710"/>
                  </a:cubicBezTo>
                  <a:cubicBezTo>
                    <a:pt x="1579880" y="5026660"/>
                    <a:pt x="1332230" y="5029200"/>
                    <a:pt x="1120140" y="4902200"/>
                  </a:cubicBezTo>
                  <a:cubicBezTo>
                    <a:pt x="567690" y="4564380"/>
                    <a:pt x="721360" y="3812540"/>
                    <a:pt x="1092200" y="3392170"/>
                  </a:cubicBezTo>
                  <a:cubicBezTo>
                    <a:pt x="801370" y="3284220"/>
                    <a:pt x="654050" y="2933700"/>
                    <a:pt x="775970" y="2650490"/>
                  </a:cubicBezTo>
                  <a:cubicBezTo>
                    <a:pt x="335280" y="2708910"/>
                    <a:pt x="0" y="2197100"/>
                    <a:pt x="234950" y="1817370"/>
                  </a:cubicBezTo>
                  <a:cubicBezTo>
                    <a:pt x="307340" y="1694180"/>
                    <a:pt x="429260" y="1598930"/>
                    <a:pt x="566420" y="1562100"/>
                  </a:cubicBezTo>
                  <a:cubicBezTo>
                    <a:pt x="1343660" y="1252220"/>
                    <a:pt x="2122170" y="943610"/>
                    <a:pt x="2899410" y="633730"/>
                  </a:cubicBezTo>
                  <a:cubicBezTo>
                    <a:pt x="3397250" y="435610"/>
                    <a:pt x="3896360" y="237490"/>
                    <a:pt x="4394200" y="39370"/>
                  </a:cubicBezTo>
                  <a:cubicBezTo>
                    <a:pt x="4536440" y="0"/>
                    <a:pt x="4695190" y="20320"/>
                    <a:pt x="4822190" y="95250"/>
                  </a:cubicBezTo>
                  <a:cubicBezTo>
                    <a:pt x="5080000" y="246380"/>
                    <a:pt x="5177790" y="599440"/>
                    <a:pt x="5021580" y="855980"/>
                  </a:cubicBezTo>
                  <a:cubicBezTo>
                    <a:pt x="4923790" y="1005840"/>
                    <a:pt x="4763770" y="1096010"/>
                    <a:pt x="4625340" y="1203960"/>
                  </a:cubicBezTo>
                  <a:cubicBezTo>
                    <a:pt x="5626100" y="1438910"/>
                    <a:pt x="5784850" y="2627630"/>
                    <a:pt x="5228590" y="3374390"/>
                  </a:cubicBezTo>
                  <a:cubicBezTo>
                    <a:pt x="5515610" y="3294380"/>
                    <a:pt x="5892800" y="3152140"/>
                    <a:pt x="6169660" y="3312160"/>
                  </a:cubicBezTo>
                  <a:cubicBezTo>
                    <a:pt x="6383020" y="3432810"/>
                    <a:pt x="6493510" y="3702050"/>
                    <a:pt x="6424930" y="3939540"/>
                  </a:cubicBezTo>
                  <a:close/>
                </a:path>
              </a:pathLst>
            </a:custGeom>
            <a:blipFill>
              <a:blip r:embed="rId5"/>
              <a:stretch>
                <a:fillRect l="-34006" t="0" r="-17485" b="0"/>
              </a:stretch>
            </a:blipFill>
          </p:spPr>
        </p:sp>
      </p:grpSp>
      <p:sp>
        <p:nvSpPr>
          <p:cNvPr name="Freeform 5" id="5"/>
          <p:cNvSpPr/>
          <p:nvPr/>
        </p:nvSpPr>
        <p:spPr>
          <a:xfrm flipH="false" flipV="false" rot="0">
            <a:off x="10898014" y="1899267"/>
            <a:ext cx="4534304" cy="1022486"/>
          </a:xfrm>
          <a:custGeom>
            <a:avLst/>
            <a:gdLst/>
            <a:ahLst/>
            <a:cxnLst/>
            <a:rect r="r" b="b" t="t" l="l"/>
            <a:pathLst>
              <a:path h="1022486" w="4534304">
                <a:moveTo>
                  <a:pt x="0" y="0"/>
                </a:moveTo>
                <a:lnTo>
                  <a:pt x="4534305" y="0"/>
                </a:lnTo>
                <a:lnTo>
                  <a:pt x="4534305" y="1022486"/>
                </a:lnTo>
                <a:lnTo>
                  <a:pt x="0" y="10224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858774" y="4255908"/>
            <a:ext cx="595880" cy="661170"/>
          </a:xfrm>
          <a:custGeom>
            <a:avLst/>
            <a:gdLst/>
            <a:ahLst/>
            <a:cxnLst/>
            <a:rect r="r" b="b" t="t" l="l"/>
            <a:pathLst>
              <a:path h="661170" w="595880">
                <a:moveTo>
                  <a:pt x="0" y="0"/>
                </a:moveTo>
                <a:lnTo>
                  <a:pt x="595879" y="0"/>
                </a:lnTo>
                <a:lnTo>
                  <a:pt x="595879" y="661170"/>
                </a:lnTo>
                <a:lnTo>
                  <a:pt x="0" y="66117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0630335" y="2337897"/>
            <a:ext cx="5526378"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FUTURE TRENDS</a:t>
            </a:r>
          </a:p>
        </p:txBody>
      </p:sp>
      <p:sp>
        <p:nvSpPr>
          <p:cNvPr name="TextBox 8" id="8"/>
          <p:cNvSpPr txBox="true"/>
          <p:nvPr/>
        </p:nvSpPr>
        <p:spPr>
          <a:xfrm rot="0">
            <a:off x="10630335" y="7143768"/>
            <a:ext cx="5228439" cy="405765"/>
          </a:xfrm>
          <a:prstGeom prst="rect">
            <a:avLst/>
          </a:prstGeom>
        </p:spPr>
        <p:txBody>
          <a:bodyPr anchor="t" rtlCol="false" tIns="0" lIns="0" bIns="0" rIns="0">
            <a:spAutoFit/>
          </a:bodyPr>
          <a:lstStyle/>
          <a:p>
            <a:pPr>
              <a:lnSpc>
                <a:spcPts val="3360"/>
              </a:lnSpc>
            </a:pPr>
            <a:r>
              <a:rPr lang="en-US" sz="2400">
                <a:solidFill>
                  <a:srgbClr val="000000"/>
                </a:solidFill>
                <a:latin typeface="PT Sans"/>
              </a:rPr>
              <a:t>Better for our next generations to come</a:t>
            </a:r>
          </a:p>
        </p:txBody>
      </p:sp>
      <p:sp>
        <p:nvSpPr>
          <p:cNvPr name="TextBox 9" id="9"/>
          <p:cNvSpPr txBox="true"/>
          <p:nvPr/>
        </p:nvSpPr>
        <p:spPr>
          <a:xfrm rot="0">
            <a:off x="10630335" y="6643387"/>
            <a:ext cx="6031836"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HOPE: HEALING EARTH</a:t>
            </a:r>
          </a:p>
        </p:txBody>
      </p:sp>
      <p:sp>
        <p:nvSpPr>
          <p:cNvPr name="TextBox 10" id="10"/>
          <p:cNvSpPr txBox="true"/>
          <p:nvPr/>
        </p:nvSpPr>
        <p:spPr>
          <a:xfrm rot="0">
            <a:off x="10630335" y="4630587"/>
            <a:ext cx="5358454" cy="1068406"/>
          </a:xfrm>
          <a:prstGeom prst="rect">
            <a:avLst/>
          </a:prstGeom>
        </p:spPr>
        <p:txBody>
          <a:bodyPr anchor="t" rtlCol="false" tIns="0" lIns="0" bIns="0" rIns="0">
            <a:spAutoFit/>
          </a:bodyPr>
          <a:lstStyle/>
          <a:p>
            <a:pPr>
              <a:lnSpc>
                <a:spcPts val="4270"/>
              </a:lnSpc>
              <a:spcBef>
                <a:spcPct val="0"/>
              </a:spcBef>
            </a:pPr>
            <a:r>
              <a:rPr lang="en-US" sz="3050">
                <a:solidFill>
                  <a:srgbClr val="000000"/>
                </a:solidFill>
                <a:latin typeface="Lilita One Bold"/>
              </a:rPr>
              <a:t>AI,AR, MOBILE LEARNING, MICROLEARNING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64333" y="7857472"/>
            <a:ext cx="11338850" cy="3458349"/>
          </a:xfrm>
          <a:custGeom>
            <a:avLst/>
            <a:gdLst/>
            <a:ahLst/>
            <a:cxnLst/>
            <a:rect r="r" b="b" t="t" l="l"/>
            <a:pathLst>
              <a:path h="3458349" w="11338850">
                <a:moveTo>
                  <a:pt x="0" y="0"/>
                </a:moveTo>
                <a:lnTo>
                  <a:pt x="11338850" y="0"/>
                </a:lnTo>
                <a:lnTo>
                  <a:pt x="11338850" y="3458349"/>
                </a:lnTo>
                <a:lnTo>
                  <a:pt x="0" y="34583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8730574" cy="9258300"/>
            <a:chOff x="0" y="0"/>
            <a:chExt cx="18006060" cy="19094450"/>
          </a:xfrm>
        </p:grpSpPr>
        <p:sp>
          <p:nvSpPr>
            <p:cNvPr name="Freeform 4" id="4"/>
            <p:cNvSpPr/>
            <p:nvPr/>
          </p:nvSpPr>
          <p:spPr>
            <a:xfrm flipH="false" flipV="false" rot="0">
              <a:off x="0" y="0"/>
              <a:ext cx="18006061" cy="19094450"/>
            </a:xfrm>
            <a:custGeom>
              <a:avLst/>
              <a:gdLst/>
              <a:ahLst/>
              <a:cxnLst/>
              <a:rect r="r" b="b" t="t" l="l"/>
              <a:pathLst>
                <a:path h="19094450" w="18006061">
                  <a:moveTo>
                    <a:pt x="18006061" y="16098520"/>
                  </a:moveTo>
                  <a:cubicBezTo>
                    <a:pt x="11230610" y="18167350"/>
                    <a:pt x="4155440" y="18900139"/>
                    <a:pt x="0" y="19094450"/>
                  </a:cubicBezTo>
                  <a:lnTo>
                    <a:pt x="0" y="0"/>
                  </a:lnTo>
                  <a:lnTo>
                    <a:pt x="18006061" y="0"/>
                  </a:lnTo>
                </a:path>
              </a:pathLst>
            </a:custGeom>
            <a:blipFill>
              <a:blip r:embed="rId4"/>
              <a:stretch>
                <a:fillRect l="0" t="0" r="-61131" b="0"/>
              </a:stretch>
            </a:blipFill>
          </p:spPr>
        </p:sp>
      </p:grpSp>
      <p:sp>
        <p:nvSpPr>
          <p:cNvPr name="Freeform 5" id="5"/>
          <p:cNvSpPr/>
          <p:nvPr/>
        </p:nvSpPr>
        <p:spPr>
          <a:xfrm flipH="false" flipV="false" rot="0">
            <a:off x="10445437" y="517457"/>
            <a:ext cx="5489545" cy="1237892"/>
          </a:xfrm>
          <a:custGeom>
            <a:avLst/>
            <a:gdLst/>
            <a:ahLst/>
            <a:cxnLst/>
            <a:rect r="r" b="b" t="t" l="l"/>
            <a:pathLst>
              <a:path h="1237892" w="5489545">
                <a:moveTo>
                  <a:pt x="0" y="0"/>
                </a:moveTo>
                <a:lnTo>
                  <a:pt x="5489545" y="0"/>
                </a:lnTo>
                <a:lnTo>
                  <a:pt x="5489545" y="1237893"/>
                </a:lnTo>
                <a:lnTo>
                  <a:pt x="0" y="12378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038882" y="3790315"/>
            <a:ext cx="1584898" cy="1569049"/>
          </a:xfrm>
          <a:custGeom>
            <a:avLst/>
            <a:gdLst/>
            <a:ahLst/>
            <a:cxnLst/>
            <a:rect r="r" b="b" t="t" l="l"/>
            <a:pathLst>
              <a:path h="1569049" w="1584898">
                <a:moveTo>
                  <a:pt x="0" y="0"/>
                </a:moveTo>
                <a:lnTo>
                  <a:pt x="1584898" y="0"/>
                </a:lnTo>
                <a:lnTo>
                  <a:pt x="1584898" y="1569049"/>
                </a:lnTo>
                <a:lnTo>
                  <a:pt x="0" y="15690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0522614" y="4233795"/>
            <a:ext cx="617433" cy="816440"/>
          </a:xfrm>
          <a:custGeom>
            <a:avLst/>
            <a:gdLst/>
            <a:ahLst/>
            <a:cxnLst/>
            <a:rect r="r" b="b" t="t" l="l"/>
            <a:pathLst>
              <a:path h="816440" w="617433">
                <a:moveTo>
                  <a:pt x="0" y="0"/>
                </a:moveTo>
                <a:lnTo>
                  <a:pt x="617433" y="0"/>
                </a:lnTo>
                <a:lnTo>
                  <a:pt x="617433" y="816440"/>
                </a:lnTo>
                <a:lnTo>
                  <a:pt x="0" y="81644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10450424" y="1046704"/>
            <a:ext cx="6959788" cy="256602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WHAT IS AN INSTRUCTIONAL DESIGNER</a:t>
            </a:r>
          </a:p>
        </p:txBody>
      </p:sp>
      <p:sp>
        <p:nvSpPr>
          <p:cNvPr name="TextBox 9" id="9"/>
          <p:cNvSpPr txBox="true"/>
          <p:nvPr/>
        </p:nvSpPr>
        <p:spPr>
          <a:xfrm rot="0">
            <a:off x="12068567" y="4224020"/>
            <a:ext cx="5389723" cy="1243965"/>
          </a:xfrm>
          <a:prstGeom prst="rect">
            <a:avLst/>
          </a:prstGeom>
        </p:spPr>
        <p:txBody>
          <a:bodyPr anchor="t" rtlCol="false" tIns="0" lIns="0" bIns="0" rIns="0">
            <a:spAutoFit/>
          </a:bodyPr>
          <a:lstStyle/>
          <a:p>
            <a:pPr>
              <a:lnSpc>
                <a:spcPts val="3360"/>
              </a:lnSpc>
            </a:pPr>
            <a:r>
              <a:rPr lang="en-US" sz="2400">
                <a:solidFill>
                  <a:srgbClr val="000000"/>
                </a:solidFill>
                <a:latin typeface="PT Sans"/>
              </a:rPr>
              <a:t>Combines education, psychology, and communications to create the most effective training</a:t>
            </a:r>
          </a:p>
        </p:txBody>
      </p:sp>
      <p:sp>
        <p:nvSpPr>
          <p:cNvPr name="TextBox 10" id="10"/>
          <p:cNvSpPr txBox="true"/>
          <p:nvPr/>
        </p:nvSpPr>
        <p:spPr>
          <a:xfrm rot="0">
            <a:off x="12068567" y="3723640"/>
            <a:ext cx="4583529"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ADULT LEARNING SPECIALIST</a:t>
            </a:r>
          </a:p>
        </p:txBody>
      </p:sp>
      <p:sp>
        <p:nvSpPr>
          <p:cNvPr name="TextBox 11" id="11"/>
          <p:cNvSpPr txBox="true"/>
          <p:nvPr/>
        </p:nvSpPr>
        <p:spPr>
          <a:xfrm rot="0">
            <a:off x="10299512" y="5953398"/>
            <a:ext cx="4670435" cy="490855"/>
          </a:xfrm>
          <a:prstGeom prst="rect">
            <a:avLst/>
          </a:prstGeom>
        </p:spPr>
        <p:txBody>
          <a:bodyPr anchor="t" rtlCol="false" tIns="0" lIns="0" bIns="0" rIns="0">
            <a:spAutoFit/>
          </a:bodyPr>
          <a:lstStyle/>
          <a:p>
            <a:pPr>
              <a:lnSpc>
                <a:spcPts val="3919"/>
              </a:lnSpc>
            </a:pPr>
            <a:r>
              <a:rPr lang="en-US" sz="2799">
                <a:solidFill>
                  <a:srgbClr val="8A664C"/>
                </a:solidFill>
                <a:latin typeface="Lilita One Bold"/>
              </a:rPr>
              <a:t>FLEXIBLE TRAINING</a:t>
            </a:r>
          </a:p>
        </p:txBody>
      </p:sp>
      <p:sp>
        <p:nvSpPr>
          <p:cNvPr name="TextBox 12" id="12"/>
          <p:cNvSpPr txBox="true"/>
          <p:nvPr/>
        </p:nvSpPr>
        <p:spPr>
          <a:xfrm rot="0">
            <a:off x="9986141" y="6485237"/>
            <a:ext cx="3275278" cy="2286635"/>
          </a:xfrm>
          <a:prstGeom prst="rect">
            <a:avLst/>
          </a:prstGeom>
        </p:spPr>
        <p:txBody>
          <a:bodyPr anchor="t" rtlCol="false" tIns="0" lIns="0" bIns="0" rIns="0">
            <a:spAutoFit/>
          </a:bodyPr>
          <a:lstStyle/>
          <a:p>
            <a:pPr marL="561339" indent="-280669" lvl="1">
              <a:lnSpc>
                <a:spcPts val="3639"/>
              </a:lnSpc>
              <a:buFont typeface="Arial"/>
              <a:buChar char="•"/>
            </a:pPr>
            <a:r>
              <a:rPr lang="en-US" sz="2599">
                <a:solidFill>
                  <a:srgbClr val="000000"/>
                </a:solidFill>
                <a:latin typeface="Lilita One Bold"/>
              </a:rPr>
              <a:t>REDESIGN COURSES</a:t>
            </a:r>
          </a:p>
          <a:p>
            <a:pPr marL="561339" indent="-280669" lvl="1">
              <a:lnSpc>
                <a:spcPts val="3639"/>
              </a:lnSpc>
              <a:buFont typeface="Arial"/>
              <a:buChar char="•"/>
            </a:pPr>
            <a:r>
              <a:rPr lang="en-US" sz="2599">
                <a:solidFill>
                  <a:srgbClr val="000000"/>
                </a:solidFill>
                <a:latin typeface="Lilita One Bold"/>
              </a:rPr>
              <a:t>DEVELOP CURRICULUM</a:t>
            </a:r>
          </a:p>
          <a:p>
            <a:pPr marL="561339" indent="-280669" lvl="1">
              <a:lnSpc>
                <a:spcPts val="3639"/>
              </a:lnSpc>
              <a:buFont typeface="Arial"/>
              <a:buChar char="•"/>
            </a:pPr>
            <a:r>
              <a:rPr lang="en-US" sz="2599">
                <a:solidFill>
                  <a:srgbClr val="000000"/>
                </a:solidFill>
                <a:latin typeface="Lilita One Bold"/>
              </a:rPr>
              <a:t>MEDIA</a:t>
            </a:r>
          </a:p>
        </p:txBody>
      </p:sp>
      <p:sp>
        <p:nvSpPr>
          <p:cNvPr name="TextBox 13" id="13"/>
          <p:cNvSpPr txBox="true"/>
          <p:nvPr/>
        </p:nvSpPr>
        <p:spPr>
          <a:xfrm rot="0">
            <a:off x="13052312" y="6485237"/>
            <a:ext cx="3422234" cy="2286635"/>
          </a:xfrm>
          <a:prstGeom prst="rect">
            <a:avLst/>
          </a:prstGeom>
        </p:spPr>
        <p:txBody>
          <a:bodyPr anchor="t" rtlCol="false" tIns="0" lIns="0" bIns="0" rIns="0">
            <a:spAutoFit/>
          </a:bodyPr>
          <a:lstStyle/>
          <a:p>
            <a:pPr marL="561339" indent="-280669" lvl="1">
              <a:lnSpc>
                <a:spcPts val="3639"/>
              </a:lnSpc>
              <a:buFont typeface="Arial"/>
              <a:buChar char="•"/>
            </a:pPr>
            <a:r>
              <a:rPr lang="en-US" sz="2599">
                <a:solidFill>
                  <a:srgbClr val="000000"/>
                </a:solidFill>
                <a:latin typeface="Lilita One Bold"/>
              </a:rPr>
              <a:t>ENGAGING</a:t>
            </a:r>
          </a:p>
          <a:p>
            <a:pPr marL="561339" indent="-280669" lvl="1">
              <a:lnSpc>
                <a:spcPts val="3639"/>
              </a:lnSpc>
              <a:buFont typeface="Arial"/>
              <a:buChar char="•"/>
            </a:pPr>
            <a:r>
              <a:rPr lang="en-US" sz="2599">
                <a:solidFill>
                  <a:srgbClr val="000000"/>
                </a:solidFill>
                <a:latin typeface="Lilita One Bold"/>
              </a:rPr>
              <a:t>ACCESSIBLE</a:t>
            </a:r>
          </a:p>
          <a:p>
            <a:pPr marL="561339" indent="-280669" lvl="1">
              <a:lnSpc>
                <a:spcPts val="3639"/>
              </a:lnSpc>
              <a:buFont typeface="Arial"/>
              <a:buChar char="•"/>
            </a:pPr>
            <a:r>
              <a:rPr lang="en-US" sz="2599">
                <a:solidFill>
                  <a:srgbClr val="000000"/>
                </a:solidFill>
                <a:latin typeface="Lilita One Bold"/>
              </a:rPr>
              <a:t>REFLECTIVE</a:t>
            </a:r>
          </a:p>
          <a:p>
            <a:pPr marL="561339" indent="-280669" lvl="1">
              <a:lnSpc>
                <a:spcPts val="3639"/>
              </a:lnSpc>
              <a:buFont typeface="Arial"/>
              <a:buChar char="•"/>
            </a:pPr>
            <a:r>
              <a:rPr lang="en-US" sz="2599">
                <a:solidFill>
                  <a:srgbClr val="000000"/>
                </a:solidFill>
                <a:latin typeface="Lilita One Bold"/>
              </a:rPr>
              <a:t>LEARNER EXPERIENCE</a:t>
            </a:r>
          </a:p>
        </p:txBody>
      </p:sp>
      <p:sp>
        <p:nvSpPr>
          <p:cNvPr name="TextBox 14" id="14"/>
          <p:cNvSpPr txBox="true"/>
          <p:nvPr/>
        </p:nvSpPr>
        <p:spPr>
          <a:xfrm rot="0">
            <a:off x="10299512" y="8905222"/>
            <a:ext cx="6483667" cy="824865"/>
          </a:xfrm>
          <a:prstGeom prst="rect">
            <a:avLst/>
          </a:prstGeom>
        </p:spPr>
        <p:txBody>
          <a:bodyPr anchor="t" rtlCol="false" tIns="0" lIns="0" bIns="0" rIns="0">
            <a:spAutoFit/>
          </a:bodyPr>
          <a:lstStyle/>
          <a:p>
            <a:pPr>
              <a:lnSpc>
                <a:spcPts val="3360"/>
              </a:lnSpc>
            </a:pPr>
            <a:r>
              <a:rPr lang="en-US" sz="2400">
                <a:solidFill>
                  <a:srgbClr val="000000"/>
                </a:solidFill>
                <a:latin typeface="PT Sans"/>
              </a:rPr>
              <a:t>Constantly adapting material to meet learner needs.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91721" y="3238843"/>
            <a:ext cx="1354610" cy="1341064"/>
          </a:xfrm>
          <a:custGeom>
            <a:avLst/>
            <a:gdLst/>
            <a:ahLst/>
            <a:cxnLst/>
            <a:rect r="r" b="b" t="t" l="l"/>
            <a:pathLst>
              <a:path h="1341064" w="1354610">
                <a:moveTo>
                  <a:pt x="0" y="0"/>
                </a:moveTo>
                <a:lnTo>
                  <a:pt x="1354610" y="0"/>
                </a:lnTo>
                <a:lnTo>
                  <a:pt x="1354610" y="1341065"/>
                </a:lnTo>
                <a:lnTo>
                  <a:pt x="0" y="13410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91721" y="5066582"/>
            <a:ext cx="1354610" cy="1341064"/>
          </a:xfrm>
          <a:custGeom>
            <a:avLst/>
            <a:gdLst/>
            <a:ahLst/>
            <a:cxnLst/>
            <a:rect r="r" b="b" t="t" l="l"/>
            <a:pathLst>
              <a:path h="1341064" w="1354610">
                <a:moveTo>
                  <a:pt x="0" y="0"/>
                </a:moveTo>
                <a:lnTo>
                  <a:pt x="1354610" y="0"/>
                </a:lnTo>
                <a:lnTo>
                  <a:pt x="1354610" y="1341064"/>
                </a:lnTo>
                <a:lnTo>
                  <a:pt x="0" y="13410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91721" y="6809888"/>
            <a:ext cx="1354610" cy="1341064"/>
          </a:xfrm>
          <a:custGeom>
            <a:avLst/>
            <a:gdLst/>
            <a:ahLst/>
            <a:cxnLst/>
            <a:rect r="r" b="b" t="t" l="l"/>
            <a:pathLst>
              <a:path h="1341064" w="1354610">
                <a:moveTo>
                  <a:pt x="0" y="0"/>
                </a:moveTo>
                <a:lnTo>
                  <a:pt x="1354610" y="0"/>
                </a:lnTo>
                <a:lnTo>
                  <a:pt x="1354610" y="1341065"/>
                </a:lnTo>
                <a:lnTo>
                  <a:pt x="0" y="13410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400000">
            <a:off x="9466068" y="3903012"/>
            <a:ext cx="15904454" cy="3470063"/>
          </a:xfrm>
          <a:custGeom>
            <a:avLst/>
            <a:gdLst/>
            <a:ahLst/>
            <a:cxnLst/>
            <a:rect r="r" b="b" t="t" l="l"/>
            <a:pathLst>
              <a:path h="3470063" w="15904454">
                <a:moveTo>
                  <a:pt x="0" y="0"/>
                </a:moveTo>
                <a:lnTo>
                  <a:pt x="15904454" y="0"/>
                </a:lnTo>
                <a:lnTo>
                  <a:pt x="15904454" y="3470062"/>
                </a:lnTo>
                <a:lnTo>
                  <a:pt x="0" y="34700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 id="6"/>
          <p:cNvGrpSpPr/>
          <p:nvPr/>
        </p:nvGrpSpPr>
        <p:grpSpPr>
          <a:xfrm rot="0">
            <a:off x="11122560" y="1174577"/>
            <a:ext cx="6426970" cy="7481889"/>
            <a:chOff x="0" y="0"/>
            <a:chExt cx="6197600" cy="7214870"/>
          </a:xfrm>
        </p:grpSpPr>
        <p:sp>
          <p:nvSpPr>
            <p:cNvPr name="Freeform 7" id="7"/>
            <p:cNvSpPr/>
            <p:nvPr/>
          </p:nvSpPr>
          <p:spPr>
            <a:xfrm flipH="false" flipV="false" rot="0">
              <a:off x="0" y="0"/>
              <a:ext cx="6197600" cy="7214870"/>
            </a:xfrm>
            <a:custGeom>
              <a:avLst/>
              <a:gdLst/>
              <a:ahLst/>
              <a:cxnLst/>
              <a:rect r="r" b="b" t="t" l="l"/>
              <a:pathLst>
                <a:path h="7214870" w="6197600">
                  <a:moveTo>
                    <a:pt x="4996180" y="7214870"/>
                  </a:moveTo>
                  <a:lnTo>
                    <a:pt x="3949700" y="7012940"/>
                  </a:lnTo>
                  <a:lnTo>
                    <a:pt x="1168400" y="7012940"/>
                  </a:lnTo>
                  <a:lnTo>
                    <a:pt x="1168400" y="6455410"/>
                  </a:lnTo>
                  <a:lnTo>
                    <a:pt x="965200" y="6487160"/>
                  </a:lnTo>
                  <a:lnTo>
                    <a:pt x="0" y="210820"/>
                  </a:lnTo>
                  <a:lnTo>
                    <a:pt x="1371600" y="0"/>
                  </a:lnTo>
                  <a:lnTo>
                    <a:pt x="1441450" y="453390"/>
                  </a:lnTo>
                  <a:lnTo>
                    <a:pt x="4424680" y="453390"/>
                  </a:lnTo>
                  <a:lnTo>
                    <a:pt x="4424680" y="2851150"/>
                  </a:lnTo>
                  <a:lnTo>
                    <a:pt x="4836160" y="717550"/>
                  </a:lnTo>
                  <a:lnTo>
                    <a:pt x="6197600" y="980440"/>
                  </a:lnTo>
                  <a:lnTo>
                    <a:pt x="4996180" y="7214870"/>
                  </a:lnTo>
                  <a:close/>
                </a:path>
              </a:pathLst>
            </a:custGeom>
            <a:blipFill>
              <a:blip r:embed="rId8"/>
              <a:stretch>
                <a:fillRect l="0" t="0" r="-74620" b="0"/>
              </a:stretch>
            </a:blipFill>
          </p:spPr>
        </p:sp>
      </p:grpSp>
      <p:sp>
        <p:nvSpPr>
          <p:cNvPr name="Freeform 8" id="8"/>
          <p:cNvSpPr/>
          <p:nvPr/>
        </p:nvSpPr>
        <p:spPr>
          <a:xfrm flipH="false" flipV="false" rot="0">
            <a:off x="1577866" y="1028700"/>
            <a:ext cx="4166405" cy="939524"/>
          </a:xfrm>
          <a:custGeom>
            <a:avLst/>
            <a:gdLst/>
            <a:ahLst/>
            <a:cxnLst/>
            <a:rect r="r" b="b" t="t" l="l"/>
            <a:pathLst>
              <a:path h="939524" w="4166405">
                <a:moveTo>
                  <a:pt x="0" y="0"/>
                </a:moveTo>
                <a:lnTo>
                  <a:pt x="4166405" y="0"/>
                </a:lnTo>
                <a:lnTo>
                  <a:pt x="4166405" y="939524"/>
                </a:lnTo>
                <a:lnTo>
                  <a:pt x="0" y="9395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600852" y="3428387"/>
            <a:ext cx="936348" cy="936348"/>
          </a:xfrm>
          <a:custGeom>
            <a:avLst/>
            <a:gdLst/>
            <a:ahLst/>
            <a:cxnLst/>
            <a:rect r="r" b="b" t="t" l="l"/>
            <a:pathLst>
              <a:path h="936348" w="936348">
                <a:moveTo>
                  <a:pt x="0" y="0"/>
                </a:moveTo>
                <a:lnTo>
                  <a:pt x="936348" y="0"/>
                </a:lnTo>
                <a:lnTo>
                  <a:pt x="936348" y="936347"/>
                </a:lnTo>
                <a:lnTo>
                  <a:pt x="0" y="93634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1505348" y="5269774"/>
            <a:ext cx="1127356" cy="934681"/>
          </a:xfrm>
          <a:custGeom>
            <a:avLst/>
            <a:gdLst/>
            <a:ahLst/>
            <a:cxnLst/>
            <a:rect r="r" b="b" t="t" l="l"/>
            <a:pathLst>
              <a:path h="934681" w="1127356">
                <a:moveTo>
                  <a:pt x="0" y="0"/>
                </a:moveTo>
                <a:lnTo>
                  <a:pt x="1127356" y="0"/>
                </a:lnTo>
                <a:lnTo>
                  <a:pt x="1127356" y="934681"/>
                </a:lnTo>
                <a:lnTo>
                  <a:pt x="0" y="93468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600852" y="6993746"/>
            <a:ext cx="1061702" cy="1061702"/>
          </a:xfrm>
          <a:custGeom>
            <a:avLst/>
            <a:gdLst/>
            <a:ahLst/>
            <a:cxnLst/>
            <a:rect r="r" b="b" t="t" l="l"/>
            <a:pathLst>
              <a:path h="1061702" w="1061702">
                <a:moveTo>
                  <a:pt x="0" y="0"/>
                </a:moveTo>
                <a:lnTo>
                  <a:pt x="1061702" y="0"/>
                </a:lnTo>
                <a:lnTo>
                  <a:pt x="1061702" y="1061702"/>
                </a:lnTo>
                <a:lnTo>
                  <a:pt x="0" y="106170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2" id="12"/>
          <p:cNvSpPr txBox="true"/>
          <p:nvPr/>
        </p:nvSpPr>
        <p:spPr>
          <a:xfrm rot="0">
            <a:off x="3074388" y="3483351"/>
            <a:ext cx="7645746" cy="756799"/>
          </a:xfrm>
          <a:prstGeom prst="rect">
            <a:avLst/>
          </a:prstGeom>
        </p:spPr>
        <p:txBody>
          <a:bodyPr anchor="t" rtlCol="false" tIns="0" lIns="0" bIns="0" rIns="0">
            <a:spAutoFit/>
          </a:bodyPr>
          <a:lstStyle/>
          <a:p>
            <a:pPr>
              <a:lnSpc>
                <a:spcPts val="6129"/>
              </a:lnSpc>
            </a:pPr>
            <a:r>
              <a:rPr lang="en-US" sz="4378">
                <a:solidFill>
                  <a:srgbClr val="000000"/>
                </a:solidFill>
                <a:latin typeface="Lilita One Bold"/>
              </a:rPr>
              <a:t>ADDIE</a:t>
            </a:r>
          </a:p>
        </p:txBody>
      </p:sp>
      <p:sp>
        <p:nvSpPr>
          <p:cNvPr name="TextBox 13" id="13"/>
          <p:cNvSpPr txBox="true"/>
          <p:nvPr/>
        </p:nvSpPr>
        <p:spPr>
          <a:xfrm rot="0">
            <a:off x="3074388" y="7054396"/>
            <a:ext cx="7377160" cy="756799"/>
          </a:xfrm>
          <a:prstGeom prst="rect">
            <a:avLst/>
          </a:prstGeom>
        </p:spPr>
        <p:txBody>
          <a:bodyPr anchor="t" rtlCol="false" tIns="0" lIns="0" bIns="0" rIns="0">
            <a:spAutoFit/>
          </a:bodyPr>
          <a:lstStyle/>
          <a:p>
            <a:pPr>
              <a:lnSpc>
                <a:spcPts val="6129"/>
              </a:lnSpc>
            </a:pPr>
            <a:r>
              <a:rPr lang="en-US" sz="4378">
                <a:solidFill>
                  <a:srgbClr val="000000"/>
                </a:solidFill>
                <a:latin typeface="Lilita One Bold"/>
              </a:rPr>
              <a:t>Rapid ISD</a:t>
            </a:r>
          </a:p>
        </p:txBody>
      </p:sp>
      <p:sp>
        <p:nvSpPr>
          <p:cNvPr name="TextBox 14" id="14"/>
          <p:cNvSpPr txBox="true"/>
          <p:nvPr/>
        </p:nvSpPr>
        <p:spPr>
          <a:xfrm rot="0">
            <a:off x="3074388" y="5311090"/>
            <a:ext cx="4994432" cy="756799"/>
          </a:xfrm>
          <a:prstGeom prst="rect">
            <a:avLst/>
          </a:prstGeom>
        </p:spPr>
        <p:txBody>
          <a:bodyPr anchor="t" rtlCol="false" tIns="0" lIns="0" bIns="0" rIns="0">
            <a:spAutoFit/>
          </a:bodyPr>
          <a:lstStyle/>
          <a:p>
            <a:pPr>
              <a:lnSpc>
                <a:spcPts val="6129"/>
              </a:lnSpc>
            </a:pPr>
            <a:r>
              <a:rPr lang="en-US" sz="4378">
                <a:solidFill>
                  <a:srgbClr val="000000"/>
                </a:solidFill>
                <a:latin typeface="Lilita One Bold"/>
              </a:rPr>
              <a:t>SAM</a:t>
            </a:r>
          </a:p>
        </p:txBody>
      </p:sp>
      <p:sp>
        <p:nvSpPr>
          <p:cNvPr name="TextBox 15" id="15"/>
          <p:cNvSpPr txBox="true"/>
          <p:nvPr/>
        </p:nvSpPr>
        <p:spPr>
          <a:xfrm rot="0">
            <a:off x="1908403" y="1479412"/>
            <a:ext cx="6489349" cy="870571"/>
          </a:xfrm>
          <a:prstGeom prst="rect">
            <a:avLst/>
          </a:prstGeom>
        </p:spPr>
        <p:txBody>
          <a:bodyPr anchor="t" rtlCol="false" tIns="0" lIns="0" bIns="0" rIns="0">
            <a:spAutoFit/>
          </a:bodyPr>
          <a:lstStyle/>
          <a:p>
            <a:pPr>
              <a:lnSpc>
                <a:spcPts val="6718"/>
              </a:lnSpc>
            </a:pPr>
            <a:r>
              <a:rPr lang="en-US" sz="5998">
                <a:solidFill>
                  <a:srgbClr val="000000"/>
                </a:solidFill>
                <a:latin typeface="Lilita One"/>
              </a:rPr>
              <a:t>ID MODELS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DAF-rK-yYkU</dc:identifier>
  <dcterms:modified xsi:type="dcterms:W3CDTF">2011-08-01T06:04:30Z</dcterms:modified>
  <cp:revision>1</cp:revision>
  <dc:title>Welcome Week 1</dc:title>
</cp:coreProperties>
</file>