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6"/>
  </p:notes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</p:sldIdLst>
  <p:sldSz cx="18288000" cy="10287000"/>
  <p:notesSz cx="6858000" cy="9144000"/>
  <p:embeddedFontLst>
    <p:embeddedFont>
      <p:font typeface="PT Sans" charset="1" panose="020B0503020203020204"/>
      <p:regular r:id="rId6"/>
    </p:embeddedFont>
    <p:embeddedFont>
      <p:font typeface="PT Sans Bold" charset="1" panose="020B0703020203020204"/>
      <p:regular r:id="rId7"/>
    </p:embeddedFont>
    <p:embeddedFont>
      <p:font typeface="PT Sans Italics" charset="1" panose="020B0503020203090204"/>
      <p:regular r:id="rId8"/>
    </p:embeddedFont>
    <p:embeddedFont>
      <p:font typeface="PT Sans Bold Italics" charset="1" panose="020B07030202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ilita One" charset="1" panose="02000000000000000000"/>
      <p:regular r:id="rId14"/>
    </p:embeddedFont>
    <p:embeddedFont>
      <p:font typeface="Arial" charset="1" panose="020B0502020202020204"/>
      <p:regular r:id="rId15"/>
    </p:embeddedFont>
    <p:embeddedFont>
      <p:font typeface="Arial Bold" charset="1" panose="020B0802020202020204"/>
      <p:regular r:id="rId16"/>
    </p:embeddedFont>
    <p:embeddedFont>
      <p:font typeface="Arial Italics" charset="1" panose="020B0502020202090204"/>
      <p:regular r:id="rId17"/>
    </p:embeddedFont>
    <p:embeddedFont>
      <p:font typeface="Arial Bold Italics" charset="1" panose="020B0802020202090204"/>
      <p:regular r:id="rId18"/>
    </p:embeddedFont>
    <p:embeddedFont>
      <p:font typeface="Dosis" charset="1" panose="02010503020202060003"/>
      <p:regular r:id="rId19"/>
    </p:embeddedFont>
    <p:embeddedFont>
      <p:font typeface="Dosis Bold" charset="1" panose="02010803020202060003"/>
      <p:regular r:id="rId20"/>
    </p:embeddedFont>
    <p:embeddedFont>
      <p:font typeface="Dosis Extra-Light" charset="1" panose="02010203020202060003"/>
      <p:regular r:id="rId21"/>
    </p:embeddedFont>
    <p:embeddedFont>
      <p:font typeface="Dosis Light" charset="1" panose="02010803020202060003"/>
      <p:regular r:id="rId22"/>
    </p:embeddedFont>
    <p:embeddedFont>
      <p:font typeface="Dosis Medium" charset="1" panose="02010603020202060003"/>
      <p:regular r:id="rId23"/>
    </p:embeddedFont>
    <p:embeddedFont>
      <p:font typeface="Dosis Semi-Bold" charset="1" panose="02010703020202060003"/>
      <p:regular r:id="rId24"/>
    </p:embeddedFont>
    <p:embeddedFont>
      <p:font typeface="Dosis Ultra-Bold" charset="1" panose="020109030202020600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notesMasters/notesMaster1.xml" Type="http://schemas.openxmlformats.org/officeDocument/2006/relationships/notesMaster"/><Relationship Id="rId37" Target="theme/theme2.xml" Type="http://schemas.openxmlformats.org/officeDocument/2006/relationships/theme"/><Relationship Id="rId38" Target="notesSlides/notesSlide1.xml" Type="http://schemas.openxmlformats.org/officeDocument/2006/relationships/notesSlide"/><Relationship Id="rId39" Target="notesSlides/notesSlide2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3.xml" Type="http://schemas.openxmlformats.org/officeDocument/2006/relationships/notes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5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1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2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3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4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5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6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7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8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19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2" Target="../media/image5.png" Type="http://schemas.openxmlformats.org/officeDocument/2006/relationships/image"/><Relationship Id="rId20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21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22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Relationship Id="rId23" Target="../media/image21.png" Type="http://schemas.openxmlformats.org/officeDocument/2006/relationships/image"/><Relationship Id="rId24" Target="../media/image22.svg" Type="http://schemas.openxmlformats.org/officeDocument/2006/relationships/image"/><Relationship Id="rId25" Target="../media/image23.png" Type="http://schemas.openxmlformats.org/officeDocument/2006/relationships/image"/><Relationship Id="rId26" Target="../media/image24.svg" Type="http://schemas.openxmlformats.org/officeDocument/2006/relationships/image"/><Relationship Id="rId27" Target="../media/image25.png" Type="http://schemas.openxmlformats.org/officeDocument/2006/relationships/image"/><Relationship Id="rId28" Target="../media/image26.svg" Type="http://schemas.openxmlformats.org/officeDocument/2006/relationships/image"/><Relationship Id="rId29" Target="https://www.youtube.com/watch?v=yzSlvcmiABw" TargetMode="External" Type="http://schemas.openxmlformats.org/officeDocument/2006/relationships/hyperlink"/><Relationship Id="rId3" Target="../media/image6.svg" Type="http://schemas.openxmlformats.org/officeDocument/2006/relationships/image"/><Relationship Id="rId4" Target="../media/image16.jpe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https://risepartnership-my.sharepoint.com/:b:/r/personal/megan_phoenix_risepartnership_com/Documents/Desktop/ID%20development/Resources/EngagingInteractionsForELearning.pdf?csf=1&amp;web=1&amp;e=yF32aa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9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6957" y="-1504115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377795" y="3069440"/>
            <a:ext cx="8390087" cy="3541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ID COHORT 2024</a:t>
            </a:r>
          </a:p>
          <a:p>
            <a:pPr algn="r">
              <a:lnSpc>
                <a:spcPts val="9294"/>
              </a:lnSpc>
            </a:pPr>
          </a:p>
          <a:p>
            <a:pPr algn="ct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WEEK 6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339043" y="9637478"/>
            <a:ext cx="4744066" cy="40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Arial"/>
              </a:rPr>
              <a:t>Sr Instructional Designer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49317" y="9144000"/>
            <a:ext cx="3033793" cy="53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1"/>
              </a:lnSpc>
            </a:pPr>
            <a:r>
              <a:rPr lang="en-US" sz="2736">
                <a:solidFill>
                  <a:srgbClr val="FFFFFF"/>
                </a:solidFill>
                <a:latin typeface="Arial"/>
              </a:rPr>
              <a:t>Megan Todd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57090" y="-1429653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25335" y="3254296"/>
            <a:ext cx="8433965" cy="1354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62"/>
              </a:lnSpc>
            </a:pPr>
            <a:r>
              <a:rPr lang="en-US" sz="9341">
                <a:solidFill>
                  <a:srgbClr val="FFFFFF"/>
                </a:solidFill>
                <a:latin typeface="Lilita One"/>
              </a:rPr>
              <a:t>UPCOMING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230090" y="5067300"/>
            <a:ext cx="3872234" cy="1295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31"/>
              </a:lnSpc>
            </a:pPr>
            <a:r>
              <a:rPr lang="en-US" sz="3736">
                <a:solidFill>
                  <a:srgbClr val="FFFFFF"/>
                </a:solidFill>
                <a:latin typeface="Lilita One"/>
              </a:rPr>
              <a:t>Graphics and Images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38696" y="-232067"/>
            <a:ext cx="13921241" cy="10211437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49" t="0" r="-494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58036" y="1906679"/>
            <a:ext cx="4818703" cy="1086618"/>
          </a:xfrm>
          <a:custGeom>
            <a:avLst/>
            <a:gdLst/>
            <a:ahLst/>
            <a:cxnLst/>
            <a:rect r="r" b="b" t="t" l="l"/>
            <a:pathLst>
              <a:path h="1086618" w="4818703">
                <a:moveTo>
                  <a:pt x="0" y="0"/>
                </a:moveTo>
                <a:lnTo>
                  <a:pt x="4818703" y="0"/>
                </a:lnTo>
                <a:lnTo>
                  <a:pt x="4818703" y="1086618"/>
                </a:lnTo>
                <a:lnTo>
                  <a:pt x="0" y="1086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54678" y="7650164"/>
            <a:ext cx="7486147" cy="1403653"/>
          </a:xfrm>
          <a:custGeom>
            <a:avLst/>
            <a:gdLst/>
            <a:ahLst/>
            <a:cxnLst/>
            <a:rect r="r" b="b" t="t" l="l"/>
            <a:pathLst>
              <a:path h="1403653" w="7486147">
                <a:moveTo>
                  <a:pt x="0" y="0"/>
                </a:moveTo>
                <a:lnTo>
                  <a:pt x="7486147" y="0"/>
                </a:lnTo>
                <a:lnTo>
                  <a:pt x="7486147" y="1403653"/>
                </a:lnTo>
                <a:lnTo>
                  <a:pt x="0" y="140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65660" y="2488088"/>
            <a:ext cx="7025771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0686" y="3618749"/>
            <a:ext cx="4136230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ASSESSMENTS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5660" y="8082750"/>
            <a:ext cx="414557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Dosis Ultra-Bold"/>
              </a:rPr>
              <a:t>WE CAN DO HARD THINGS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0686" y="4881130"/>
            <a:ext cx="5201299" cy="589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EVALUATION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ASSESSMENTS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055130" y="3530056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672" y="4513913"/>
            <a:ext cx="3932037" cy="461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To inFORM learning 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Learn and practice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Areas of struggle 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Learning gaps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Quizzes and polls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Interviews, chats, discussions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Self assessments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30429" y="3884203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FORMATIVE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529781" y="3439818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15561" y="4513913"/>
            <a:ext cx="4345211" cy="4098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Evaluate learning after a period of time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Assess student performance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After a course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Final Project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Portfolio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What you learned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00708" y="3793966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SUMMATIVE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0" t="-8284" r="0" b="-828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ASSESSMENTS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917391" y="3530056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672" y="4513913"/>
            <a:ext cx="3932037" cy="5641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Peer Feedback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Internalize quality work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Active learning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Collaborative learning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Best with predetermined criteria to provide feedback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30429" y="3884203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PEER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299170" y="3549365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108607" y="4513913"/>
            <a:ext cx="4007507" cy="5126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What you know/ don’t know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Confidence in material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Mid course correction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Persistence in using and developing strategies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Continuous learning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482483" y="3793966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SELF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0" t="-1581" r="0" b="-1581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EVALUATION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055130" y="3530056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68672" y="4513913"/>
            <a:ext cx="3776173" cy="6155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All phases of design process</a:t>
            </a:r>
          </a:p>
          <a:p>
            <a:pPr marL="1252218" indent="-417406" lvl="2">
              <a:lnSpc>
                <a:spcPts val="405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Desired behavior change</a:t>
            </a:r>
          </a:p>
          <a:p>
            <a:pPr marL="1252218" indent="-417406" lvl="2">
              <a:lnSpc>
                <a:spcPts val="405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Desired goal</a:t>
            </a:r>
          </a:p>
          <a:p>
            <a:pPr marL="1252218" indent="-417406" lvl="2">
              <a:lnSpc>
                <a:spcPts val="4059"/>
              </a:lnSpc>
              <a:buFont typeface="Arial"/>
              <a:buChar char="⚬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Activities to enhance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Testing learner interface, usability, and content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30429" y="3884203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FORMATIVE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529781" y="3439818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915561" y="4513913"/>
            <a:ext cx="4345211" cy="4098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Reviewing a course after being implemented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Learner outcomes after completion of course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Assessment results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Investment returns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Job performance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00708" y="3793966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SUMMATIVE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94459" y="16852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4"/>
                </a:lnTo>
                <a:lnTo>
                  <a:pt x="0" y="939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2955" y="-1373343"/>
            <a:ext cx="11708173" cy="7535737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1433032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87416" y="7930040"/>
            <a:ext cx="292629" cy="1087471"/>
          </a:xfrm>
          <a:custGeom>
            <a:avLst/>
            <a:gdLst/>
            <a:ahLst/>
            <a:cxnLst/>
            <a:rect r="r" b="b" t="t" l="l"/>
            <a:pathLst>
              <a:path h="1087471" w="292629">
                <a:moveTo>
                  <a:pt x="0" y="0"/>
                </a:moveTo>
                <a:lnTo>
                  <a:pt x="292629" y="0"/>
                </a:lnTo>
                <a:lnTo>
                  <a:pt x="292629" y="1087471"/>
                </a:lnTo>
                <a:lnTo>
                  <a:pt x="0" y="1087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528967" y="1964827"/>
            <a:ext cx="7583261" cy="794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9" tooltip="https://risepartnership-my.sharepoint.com/:b:/r/personal/megan_phoenix_risepartnership_com/Documents/Desktop/ID%20development/Resources/EngagingInteractionsForELearning.pdf?csf=1&amp;web=1&amp;e=yF32aa"/>
              </a:rPr>
              <a:t>https://www.worklearning.com/ltem/ 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0" tooltip="https://risepartnership-my.sharepoint.com/:b:/r/personal/megan_phoenix_risepartnership_com/Documents/Desktop/ID%20development/Resources/EngagingInteractionsForELearning.pdf?csf=1&amp;web=1&amp;e=yF32aa"/>
              </a:rPr>
              <a:t>EngagingInteractionsForELearning.pdf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1" tooltip="https://risepartnership-my.sharepoint.com/:b:/r/personal/megan_phoenix_risepartnership_com/Documents/Desktop/ID%20development/Resources/EngagingInteractionsForELearning.pdf?csf=1&amp;web=1&amp;e=yF32aa"/>
              </a:rPr>
              <a:t>https://community.articulate.com/articles/common-elearning-interactions-and-examples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2" tooltip="https://risepartnership-my.sharepoint.com/:b:/r/personal/megan_phoenix_risepartnership_com/Documents/Desktop/ID%20development/Resources/EngagingInteractionsForELearning.pdf?csf=1&amp;web=1&amp;e=yF32aa"/>
              </a:rPr>
              <a:t>https://community.articulate.com/series/engage-360-understanding-interaction-types/articles/engage-360-accordion-interactions Page 34 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3" tooltip="https://risepartnership-my.sharepoint.com/:b:/r/personal/megan_phoenix_risepartnership_com/Documents/Desktop/ID%20development/Resources/EngagingInteractionsForELearning.pdf?csf=1&amp;web=1&amp;e=yF32aa"/>
              </a:rPr>
              <a:t>Su2015_Article_EnsuringTheContinuumOfLearning.pdf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4" tooltip="https://risepartnership-my.sharepoint.com/:b:/r/personal/megan_phoenix_risepartnership_com/Documents/Desktop/ID%20development/Resources/EngagingInteractionsForELearning.pdf?csf=1&amp;web=1&amp;e=yF32aa"/>
              </a:rPr>
              <a:t>Warner &amp; Palmer 2018-Formative self-&amp; Peer Assessment.pdf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5" tooltip="https://risepartnership-my.sharepoint.com/:b:/r/personal/megan_phoenix_risepartnership_com/Documents/Desktop/ID%20development/Resources/EngagingInteractionsForELearning.pdf?csf=1&amp;web=1&amp;e=yF32aa"/>
              </a:rPr>
              <a:t>14 Rules for Writing Multiple-Choice Questions.pdf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6" tooltip="https://risepartnership-my.sharepoint.com/:b:/r/personal/megan_phoenix_risepartnership_com/Documents/Desktop/ID%20development/Resources/EngagingInteractionsForELearning.pdf?csf=1&amp;web=1&amp;e=yF32aa"/>
              </a:rPr>
              <a:t>A Sampling of Assessment tools.png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7" tooltip="https://risepartnership-my.sharepoint.com/:b:/r/personal/megan_phoenix_risepartnership_com/Documents/Desktop/ID%20development/Resources/EngagingInteractionsForELearning.pdf?csf=1&amp;web=1&amp;e=yF32aa"/>
              </a:rPr>
              <a:t>bettermultchoiceitems.pdf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8" tooltip="https://risepartnership-my.sharepoint.com/:b:/r/personal/megan_phoenix_risepartnership_com/Documents/Desktop/ID%20development/Resources/EngagingInteractionsForELearning.pdf?csf=1&amp;web=1&amp;e=yF32aa"/>
              </a:rPr>
              <a:t>DOK and Assessments chart.png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9" tooltip="https://risepartnership-my.sharepoint.com/:b:/r/personal/megan_phoenix_risepartnership_com/Documents/Desktop/ID%20development/Resources/EngagingInteractionsForELearning.pdf?csf=1&amp;web=1&amp;e=yF32aa"/>
              </a:rPr>
              <a:t>Methods of Evaluation.png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0" tooltip="https://risepartnership-my.sharepoint.com/:b:/r/personal/megan_phoenix_risepartnership_com/Documents/Desktop/ID%20development/Resources/EngagingInteractionsForELearning.pdf?csf=1&amp;web=1&amp;e=yF32aa"/>
              </a:rPr>
              <a:t>Type of assessments Chart.pdf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1" tooltip="https://risepartnership-my.sharepoint.com/:b:/r/personal/megan_phoenix_risepartnership_com/Documents/Desktop/ID%20development/Resources/EngagingInteractionsForELearning.pdf?csf=1&amp;web=1&amp;e=yF32aa"/>
              </a:rPr>
              <a:t>Types of Assessments examples.png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2" tooltip="https://risepartnership-my.sharepoint.com/:b:/r/personal/megan_phoenix_risepartnership_com/Documents/Desktop/ID%20development/Resources/EngagingInteractionsForELearning.pdf?csf=1&amp;web=1&amp;e=yF32aa"/>
              </a:rPr>
              <a:t>Writing_Good_Test_Questions.ppt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16329" y="5774917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87416" y="7753979"/>
            <a:ext cx="292629" cy="1087471"/>
          </a:xfrm>
          <a:custGeom>
            <a:avLst/>
            <a:gdLst/>
            <a:ahLst/>
            <a:cxnLst/>
            <a:rect r="r" b="b" t="t" l="l"/>
            <a:pathLst>
              <a:path h="1087471" w="292629">
                <a:moveTo>
                  <a:pt x="0" y="0"/>
                </a:moveTo>
                <a:lnTo>
                  <a:pt x="292629" y="0"/>
                </a:lnTo>
                <a:lnTo>
                  <a:pt x="292629" y="1087470"/>
                </a:lnTo>
                <a:lnTo>
                  <a:pt x="0" y="1087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949488" y="5774917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7377" y="6092629"/>
            <a:ext cx="1282802" cy="933626"/>
          </a:xfrm>
          <a:custGeom>
            <a:avLst/>
            <a:gdLst/>
            <a:ahLst/>
            <a:cxnLst/>
            <a:rect r="r" b="b" t="t" l="l"/>
            <a:pathLst>
              <a:path h="933626" w="1282802">
                <a:moveTo>
                  <a:pt x="0" y="0"/>
                </a:moveTo>
                <a:lnTo>
                  <a:pt x="1282802" y="0"/>
                </a:lnTo>
                <a:lnTo>
                  <a:pt x="1282802" y="933626"/>
                </a:lnTo>
                <a:lnTo>
                  <a:pt x="0" y="9336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00705" y="1564327"/>
            <a:ext cx="1271487" cy="1271487"/>
          </a:xfrm>
          <a:custGeom>
            <a:avLst/>
            <a:gdLst/>
            <a:ahLst/>
            <a:cxnLst/>
            <a:rect r="r" b="b" t="t" l="l"/>
            <a:pathLst>
              <a:path h="1271487" w="1271487">
                <a:moveTo>
                  <a:pt x="0" y="0"/>
                </a:moveTo>
                <a:lnTo>
                  <a:pt x="1271488" y="0"/>
                </a:lnTo>
                <a:lnTo>
                  <a:pt x="1271488" y="1271488"/>
                </a:lnTo>
                <a:lnTo>
                  <a:pt x="0" y="12714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224989" y="6057717"/>
            <a:ext cx="1033896" cy="1033896"/>
          </a:xfrm>
          <a:custGeom>
            <a:avLst/>
            <a:gdLst/>
            <a:ahLst/>
            <a:cxnLst/>
            <a:rect r="r" b="b" t="t" l="l"/>
            <a:pathLst>
              <a:path h="1033896" w="1033896">
                <a:moveTo>
                  <a:pt x="0" y="0"/>
                </a:moveTo>
                <a:lnTo>
                  <a:pt x="1033896" y="0"/>
                </a:lnTo>
                <a:lnTo>
                  <a:pt x="1033896" y="1033897"/>
                </a:lnTo>
                <a:lnTo>
                  <a:pt x="0" y="103389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009292" y="562461"/>
            <a:ext cx="6806045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044137" y="1521596"/>
            <a:ext cx="317255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READING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01227" y="6570681"/>
            <a:ext cx="2579107" cy="2920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Chapter 15 - Evaluation pg. 179 -196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Chapter 16 – Assessment 197 – 215</a:t>
            </a: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2315552" y="5937009"/>
            <a:ext cx="3148009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BOOK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89151" y="5918577"/>
            <a:ext cx="290307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VIDEOS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564893" y="6570681"/>
            <a:ext cx="3964074" cy="2082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9" tooltip="https://www.youtube.com/watch?v=yzSlvcmiABw"/>
              </a:rPr>
              <a:t>https://www.youtube.com/watch?v=yzSlvcmiABw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https://www.youtube.com/watch?v=xV2QN4SISms</a:t>
            </a: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95556" y="511137"/>
            <a:ext cx="12914215" cy="8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CREATE AND FIX ASSESSMENT QUESTIONS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0028" y="2272255"/>
            <a:ext cx="15749743" cy="642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Create an assessment with 10 questions about In Person or Webinar Orientation for Homecare, Personal Support, or Personal Care Attendants. Don’t repeat any current questions. </a:t>
            </a:r>
          </a:p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Fix these assessment questions. Provide reasons why these are bad assessment questions and how you fixed it. 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1.Which of the following is the most likely explanation for these findings?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2.Which of the following is the most appropriate next step of the process?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3.Which answer is correct?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a.B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b.A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c.All of the above</a:t>
            </a:r>
          </a:p>
          <a:p>
            <a:pPr marL="1813558" indent="-453390" lvl="3">
              <a:lnSpc>
                <a:spcPts val="3919"/>
              </a:lnSpc>
              <a:buFont typeface="Arial"/>
              <a:buChar char="￭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d.None of the above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4.Which management strategy is most effective for Rise?</a:t>
            </a:r>
          </a:p>
          <a:p>
            <a:pPr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35441" y="511137"/>
            <a:ext cx="13374329" cy="1749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CREATE AND FIX ASSESSMENT QUESTIONS, CONT.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0028" y="2272255"/>
            <a:ext cx="15749743" cy="6772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5.Which of the following statements is correct?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a.Ross are red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b.Violets are blue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c.The answer is here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d.How do you do</a:t>
            </a:r>
          </a:p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6.When does the sun NOT set in the west?</a:t>
            </a:r>
          </a:p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7.Sarah and Emily are sisters and next door neighbors in the nursing home. Sarah looks a little more sad han usual today. You ask her where’s Emily and she says she doesn’t know. What should you do next?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a.Go talk to Emily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b.Get medications ready</a:t>
            </a:r>
          </a:p>
          <a:p>
            <a:pPr marL="1209039" indent="-403013" lvl="2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c.Ask Sarah if she wants to talk about it?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824" r="0" b="-182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QUESTION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583554"/>
            <a:ext cx="5720935" cy="3925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PT Sans"/>
              </a:rPr>
              <a:t>Was it easier or harder to develop your assessment questions? </a:t>
            </a:r>
          </a:p>
          <a:p>
            <a:pPr>
              <a:lnSpc>
                <a:spcPts val="4899"/>
              </a:lnSpc>
            </a:pPr>
          </a:p>
          <a:p>
            <a:pPr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PT Sans"/>
              </a:rPr>
              <a:t>Why?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DAGBld3-1Bo</dc:identifier>
  <dcterms:modified xsi:type="dcterms:W3CDTF">2011-08-01T06:04:30Z</dcterms:modified>
  <cp:revision>1</cp:revision>
  <dc:title>ID Cohort Week 6</dc:title>
</cp:coreProperties>
</file>